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4" r:id="rId1"/>
  </p:sldMasterIdLst>
  <p:notesMasterIdLst>
    <p:notesMasterId r:id="rId29"/>
  </p:notesMasterIdLst>
  <p:sldIdLst>
    <p:sldId id="284" r:id="rId2"/>
    <p:sldId id="295" r:id="rId3"/>
    <p:sldId id="263" r:id="rId4"/>
    <p:sldId id="292" r:id="rId5"/>
    <p:sldId id="293" r:id="rId6"/>
    <p:sldId id="294" r:id="rId7"/>
    <p:sldId id="301" r:id="rId8"/>
    <p:sldId id="296" r:id="rId9"/>
    <p:sldId id="297" r:id="rId10"/>
    <p:sldId id="310" r:id="rId11"/>
    <p:sldId id="307" r:id="rId12"/>
    <p:sldId id="298" r:id="rId13"/>
    <p:sldId id="300" r:id="rId14"/>
    <p:sldId id="308" r:id="rId15"/>
    <p:sldId id="299" r:id="rId16"/>
    <p:sldId id="314" r:id="rId17"/>
    <p:sldId id="305" r:id="rId18"/>
    <p:sldId id="311" r:id="rId19"/>
    <p:sldId id="304" r:id="rId20"/>
    <p:sldId id="312" r:id="rId21"/>
    <p:sldId id="309" r:id="rId22"/>
    <p:sldId id="315" r:id="rId23"/>
    <p:sldId id="316" r:id="rId24"/>
    <p:sldId id="319" r:id="rId25"/>
    <p:sldId id="318" r:id="rId26"/>
    <p:sldId id="320" r:id="rId27"/>
    <p:sldId id="286" r:id="rId2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093083-3E12-42F5-91B1-8F053EFF99B6}">
          <p14:sldIdLst>
            <p14:sldId id="284"/>
            <p14:sldId id="295"/>
            <p14:sldId id="263"/>
            <p14:sldId id="292"/>
            <p14:sldId id="293"/>
            <p14:sldId id="294"/>
            <p14:sldId id="301"/>
            <p14:sldId id="296"/>
            <p14:sldId id="297"/>
            <p14:sldId id="310"/>
            <p14:sldId id="307"/>
            <p14:sldId id="298"/>
            <p14:sldId id="300"/>
            <p14:sldId id="308"/>
            <p14:sldId id="299"/>
          </p14:sldIdLst>
        </p14:section>
        <p14:section name="Untitled Section" id="{B8E23C46-0FB8-4C7C-A632-E9FC229CEB34}">
          <p14:sldIdLst>
            <p14:sldId id="314"/>
            <p14:sldId id="305"/>
            <p14:sldId id="311"/>
            <p14:sldId id="304"/>
            <p14:sldId id="312"/>
            <p14:sldId id="309"/>
            <p14:sldId id="315"/>
            <p14:sldId id="316"/>
            <p14:sldId id="319"/>
            <p14:sldId id="318"/>
            <p14:sldId id="320"/>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a Piccardo" initials="EP"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8" autoAdjust="0"/>
    <p:restoredTop sz="62676" autoAdjust="0"/>
  </p:normalViewPr>
  <p:slideViewPr>
    <p:cSldViewPr snapToGrid="0" snapToObjects="1">
      <p:cViewPr varScale="1">
        <p:scale>
          <a:sx n="57" d="100"/>
          <a:sy n="57" d="100"/>
        </p:scale>
        <p:origin x="178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600" b="0" dirty="0" smtClean="0">
              <a:solidFill>
                <a:schemeClr val="bg1"/>
              </a:solidFill>
            </a:rPr>
            <a:t>Municipal Immigration Portal</a:t>
          </a:r>
          <a:endParaRPr lang="en-CA" sz="1600" b="0" dirty="0">
            <a:solidFill>
              <a:schemeClr val="bg1"/>
            </a:solidFill>
          </a:endParaRPr>
        </a:p>
      </dgm:t>
    </dgm:pt>
    <dgm:pt modelId="{E026A9C2-E5C4-40D0-8C9A-80C77F8B6CFF}" type="parTrans" cxnId="{C7478F2E-907A-4299-86AE-C66036CAEC84}">
      <dgm:prSet/>
      <dgm:spPr/>
      <dgm:t>
        <a:bodyPr/>
        <a:lstStyle/>
        <a:p>
          <a:endParaRPr lang="en-CA" sz="2400"/>
        </a:p>
      </dgm:t>
    </dgm:pt>
    <dgm:pt modelId="{E986F2F1-64A8-47A6-B2E8-2BE5C2890D24}" type="sibTrans" cxnId="{C7478F2E-907A-4299-86AE-C66036CAEC84}">
      <dgm:prSet custT="1"/>
      <dgm:spPr/>
      <dgm:t>
        <a:bodyPr/>
        <a:lstStyle/>
        <a:p>
          <a:endParaRPr lang="en-CA" sz="1100"/>
        </a:p>
      </dgm:t>
    </dgm:pt>
    <dgm:pt modelId="{24176050-00B7-47A7-B5F2-7600ED8E97F8}">
      <dgm:prSet phldrT="[Text]" custT="1"/>
      <dgm:spPr/>
      <dgm:t>
        <a:bodyPr/>
        <a:lstStyle/>
        <a:p>
          <a:r>
            <a:rPr lang="en-CA" sz="1600" dirty="0" smtClean="0"/>
            <a:t>ESL/FSL Language Training</a:t>
          </a:r>
          <a:endParaRPr lang="en-CA" sz="1600" dirty="0"/>
        </a:p>
      </dgm:t>
    </dgm:pt>
    <dgm:pt modelId="{00380C79-D3EC-4EAC-A656-7C3F9C1EF225}" type="parTrans" cxnId="{3BB2A5A7-EE2D-4090-81B9-E963F0707E3C}">
      <dgm:prSet/>
      <dgm:spPr/>
      <dgm:t>
        <a:bodyPr/>
        <a:lstStyle/>
        <a:p>
          <a:endParaRPr lang="en-CA" sz="2400"/>
        </a:p>
      </dgm:t>
    </dgm:pt>
    <dgm:pt modelId="{7C938AE9-543E-4408-AC89-8B8F5574CC59}" type="sibTrans" cxnId="{3BB2A5A7-EE2D-4090-81B9-E963F0707E3C}">
      <dgm:prSet custT="1"/>
      <dgm:spPr/>
      <dgm:t>
        <a:bodyPr/>
        <a:lstStyle/>
        <a:p>
          <a:endParaRPr lang="en-CA" sz="1100"/>
        </a:p>
      </dgm:t>
    </dgm:pt>
    <dgm:pt modelId="{A52C905E-1345-466E-81B6-79F9981E21F5}">
      <dgm:prSet phldrT="[Text]" custT="1"/>
      <dgm:spPr/>
      <dgm:t>
        <a:bodyPr/>
        <a:lstStyle/>
        <a:p>
          <a:r>
            <a:rPr lang="en-CA" sz="1600" dirty="0" smtClean="0"/>
            <a:t>Accelerated Settlement and Integration</a:t>
          </a:r>
          <a:endParaRPr lang="en-CA" sz="1600" dirty="0"/>
        </a:p>
      </dgm:t>
    </dgm:pt>
    <dgm:pt modelId="{A08ED14F-D0C4-41F7-93AD-7BA1B373B3ED}" type="parTrans" cxnId="{4FA99A7D-D3FA-4939-AA1E-F0C11CFD3B56}">
      <dgm:prSet/>
      <dgm:spPr/>
      <dgm:t>
        <a:bodyPr/>
        <a:lstStyle/>
        <a:p>
          <a:endParaRPr lang="en-CA" sz="2400"/>
        </a:p>
      </dgm:t>
    </dgm:pt>
    <dgm:pt modelId="{D4949593-278D-4215-9DB3-CD3095A3A711}" type="sibTrans" cxnId="{4FA99A7D-D3FA-4939-AA1E-F0C11CFD3B56}">
      <dgm:prSet/>
      <dgm:spPr/>
      <dgm:t>
        <a:bodyPr/>
        <a:lstStyle/>
        <a:p>
          <a:endParaRPr lang="en-CA" sz="2400"/>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6F4055ED-675C-4D72-9C59-B825287B362B}" type="presOf" srcId="{F3706102-6B73-4625-AE70-9AB283745516}" destId="{93546CFF-D660-473D-971B-7FB798DAC41C}" srcOrd="0" destOrd="0" presId="urn:microsoft.com/office/officeart/2005/8/layout/equation1"/>
    <dgm:cxn modelId="{BCC163B7-66FA-427D-A099-C4E8B25BFCE7}" type="presOf" srcId="{24176050-00B7-47A7-B5F2-7600ED8E97F8}" destId="{ABC4FA8C-3309-43D4-81E4-B865F8A61D47}" srcOrd="0" destOrd="0" presId="urn:microsoft.com/office/officeart/2005/8/layout/equation1"/>
    <dgm:cxn modelId="{C7478F2E-907A-4299-86AE-C66036CAEC84}" srcId="{F3706102-6B73-4625-AE70-9AB283745516}" destId="{54B80148-857B-4859-B80A-5B45D82CAB69}" srcOrd="0" destOrd="0" parTransId="{E026A9C2-E5C4-40D0-8C9A-80C77F8B6CFF}" sibTransId="{E986F2F1-64A8-47A6-B2E8-2BE5C2890D24}"/>
    <dgm:cxn modelId="{575BF8C3-C773-481A-89D6-81471C03714A}" type="presOf" srcId="{E986F2F1-64A8-47A6-B2E8-2BE5C2890D24}" destId="{EE254383-6D7D-450F-A410-B6CF85192325}" srcOrd="0" destOrd="0" presId="urn:microsoft.com/office/officeart/2005/8/layout/equation1"/>
    <dgm:cxn modelId="{3BB2A5A7-EE2D-4090-81B9-E963F0707E3C}" srcId="{F3706102-6B73-4625-AE70-9AB283745516}" destId="{24176050-00B7-47A7-B5F2-7600ED8E97F8}" srcOrd="1" destOrd="0" parTransId="{00380C79-D3EC-4EAC-A656-7C3F9C1EF225}" sibTransId="{7C938AE9-543E-4408-AC89-8B8F5574CC59}"/>
    <dgm:cxn modelId="{8F4A80F2-9204-4013-B24A-8AD9A59CD88C}" type="presOf" srcId="{7C938AE9-543E-4408-AC89-8B8F5574CC59}" destId="{1175928E-4A51-4074-9AED-B5B0BCE511EC}" srcOrd="0" destOrd="0" presId="urn:microsoft.com/office/officeart/2005/8/layout/equation1"/>
    <dgm:cxn modelId="{09CBCF24-6FD5-4D73-ABED-16112AD4DB4E}" type="presOf" srcId="{A52C905E-1345-466E-81B6-79F9981E21F5}" destId="{AE558F65-CA4F-44A1-B28E-B35D88F63C05}"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287CFF81-DA1E-4697-A129-2786E89CE4C9}" type="presOf" srcId="{54B80148-857B-4859-B80A-5B45D82CAB69}" destId="{91D65DB4-E917-4E7F-8EC3-E6272133D60E}" srcOrd="0" destOrd="0" presId="urn:microsoft.com/office/officeart/2005/8/layout/equation1"/>
    <dgm:cxn modelId="{727DCC1A-583A-4991-BD03-4BD01BAF97B4}" type="presParOf" srcId="{93546CFF-D660-473D-971B-7FB798DAC41C}" destId="{91D65DB4-E917-4E7F-8EC3-E6272133D60E}" srcOrd="0" destOrd="0" presId="urn:microsoft.com/office/officeart/2005/8/layout/equation1"/>
    <dgm:cxn modelId="{13E625D1-AA08-4D2D-8A42-EADFFB701378}" type="presParOf" srcId="{93546CFF-D660-473D-971B-7FB798DAC41C}" destId="{0E2C1BD6-7C6A-41EF-9A99-1BCFB7A62065}" srcOrd="1" destOrd="0" presId="urn:microsoft.com/office/officeart/2005/8/layout/equation1"/>
    <dgm:cxn modelId="{1EB0D8D5-8750-4F4A-87F3-E9D558999897}" type="presParOf" srcId="{93546CFF-D660-473D-971B-7FB798DAC41C}" destId="{EE254383-6D7D-450F-A410-B6CF85192325}" srcOrd="2" destOrd="0" presId="urn:microsoft.com/office/officeart/2005/8/layout/equation1"/>
    <dgm:cxn modelId="{FC23E537-A813-4E05-BAFD-7466FBB7B8E5}" type="presParOf" srcId="{93546CFF-D660-473D-971B-7FB798DAC41C}" destId="{C19BAC2C-FDB4-4D3A-ACEE-48A6586F2EC9}" srcOrd="3" destOrd="0" presId="urn:microsoft.com/office/officeart/2005/8/layout/equation1"/>
    <dgm:cxn modelId="{A49BCCAF-D3EB-4E7C-9CB2-19F745381398}" type="presParOf" srcId="{93546CFF-D660-473D-971B-7FB798DAC41C}" destId="{ABC4FA8C-3309-43D4-81E4-B865F8A61D47}" srcOrd="4" destOrd="0" presId="urn:microsoft.com/office/officeart/2005/8/layout/equation1"/>
    <dgm:cxn modelId="{B5F788C6-FE64-41F2-B408-86B446F9E2CF}" type="presParOf" srcId="{93546CFF-D660-473D-971B-7FB798DAC41C}" destId="{C8E6B2A8-4675-4AC7-9092-5069D045015B}" srcOrd="5" destOrd="0" presId="urn:microsoft.com/office/officeart/2005/8/layout/equation1"/>
    <dgm:cxn modelId="{A6F4A9CE-D5A5-4374-A391-D10ED5D0EC5A}" type="presParOf" srcId="{93546CFF-D660-473D-971B-7FB798DAC41C}" destId="{1175928E-4A51-4074-9AED-B5B0BCE511EC}" srcOrd="6" destOrd="0" presId="urn:microsoft.com/office/officeart/2005/8/layout/equation1"/>
    <dgm:cxn modelId="{D002862A-4EE0-4DE1-A75E-8BD60AB9F157}" type="presParOf" srcId="{93546CFF-D660-473D-971B-7FB798DAC41C}" destId="{DBFD14F8-D67F-4D1F-85A5-8DAC792C3600}" srcOrd="7" destOrd="0" presId="urn:microsoft.com/office/officeart/2005/8/layout/equation1"/>
    <dgm:cxn modelId="{66304689-ADEA-44C5-9311-DB731AF39BB1}"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CA" dirty="0" smtClean="0"/>
            <a:t>Communicative Activities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69CBFED8-6EC9-4F6E-AE4B-F400D8F8526B}">
      <dgm:prSet phldrT="[Text]"/>
      <dgm:spPr/>
      <dgm:t>
        <a:bodyPr/>
        <a:lstStyle/>
        <a:p>
          <a:r>
            <a:rPr lang="en-CA" dirty="0" smtClean="0"/>
            <a:t>Communicative Activities</a:t>
          </a:r>
          <a:endParaRPr lang="en-CA" dirty="0"/>
        </a:p>
      </dgm:t>
    </dgm:pt>
    <dgm:pt modelId="{B5257264-62E6-4F0B-A7A3-1C39D5D96827}" type="parTrans" cxnId="{85746F63-4746-439F-83F2-07C47ABC24B4}">
      <dgm:prSet/>
      <dgm:spPr/>
      <dgm:t>
        <a:bodyPr/>
        <a:lstStyle/>
        <a:p>
          <a:endParaRPr lang="en-CA"/>
        </a:p>
      </dgm:t>
    </dgm:pt>
    <dgm:pt modelId="{34F366DB-F85A-4B66-9678-20CA0D89E0DA}" type="sibTrans" cxnId="{85746F63-4746-439F-83F2-07C47ABC24B4}">
      <dgm:prSet/>
      <dgm:spPr/>
      <dgm:t>
        <a:bodyPr/>
        <a:lstStyle/>
        <a:p>
          <a:endParaRPr lang="en-CA"/>
        </a:p>
      </dgm:t>
    </dgm:pt>
    <dgm:pt modelId="{D028260F-92B0-4CC0-A98E-2BE6F7CE0C65}">
      <dgm:prSet phldrT="[Text]"/>
      <dgm:spPr/>
      <dgm:t>
        <a:bodyPr/>
        <a:lstStyle/>
        <a:p>
          <a:r>
            <a:rPr lang="en-CA" dirty="0" smtClean="0"/>
            <a:t>Communicative Activities</a:t>
          </a:r>
          <a:endParaRPr lang="en-CA" dirty="0"/>
        </a:p>
      </dgm:t>
    </dgm:pt>
    <dgm:pt modelId="{BB52035E-E6A8-45CD-AE17-2FFBDF19630C}" type="parTrans" cxnId="{1048B02E-21E5-42EA-826F-3E2C4F9C192B}">
      <dgm:prSet/>
      <dgm:spPr/>
      <dgm:t>
        <a:bodyPr/>
        <a:lstStyle/>
        <a:p>
          <a:endParaRPr lang="en-CA"/>
        </a:p>
      </dgm:t>
    </dgm:pt>
    <dgm:pt modelId="{A4557C48-24A8-481A-A610-1EF82B500187}" type="sibTrans" cxnId="{1048B02E-21E5-42EA-826F-3E2C4F9C192B}">
      <dgm:prSet/>
      <dgm:spPr/>
      <dgm:t>
        <a:bodyPr/>
        <a:lstStyle/>
        <a:p>
          <a:endParaRPr lang="en-CA"/>
        </a:p>
      </dgm:t>
    </dgm:pt>
    <dgm:pt modelId="{DA262442-49AD-4350-B614-25F51E6651C7}">
      <dgm:prSet phldrT="[Text]" custT="1"/>
      <dgm:spPr>
        <a:solidFill>
          <a:schemeClr val="tx2"/>
        </a:solidFill>
      </dgm:spPr>
      <dgm:t>
        <a:bodyPr/>
        <a:lstStyle/>
        <a:p>
          <a:r>
            <a:rPr lang="en-CA" sz="2400" dirty="0" smtClean="0">
              <a:solidFill>
                <a:schemeClr val="bg1"/>
              </a:solidFill>
            </a:rPr>
            <a:t>Action-oriented </a:t>
          </a:r>
        </a:p>
        <a:p>
          <a:r>
            <a:rPr lang="en-CA" sz="2400" dirty="0" smtClean="0">
              <a:solidFill>
                <a:schemeClr val="bg1"/>
              </a:solidFill>
            </a:rPr>
            <a:t>Task Performance</a:t>
          </a:r>
          <a:endParaRPr lang="en-CA" sz="2400" dirty="0">
            <a:solidFill>
              <a:schemeClr val="bg1"/>
            </a:solidFill>
          </a:endParaRPr>
        </a:p>
      </dgm:t>
    </dgm:pt>
    <dgm:pt modelId="{A7D6112E-DB2A-4F9A-B36F-5B4FCB36F019}" type="parTrans" cxnId="{B606E7D0-E709-43FE-ACD3-8E655D5462F5}">
      <dgm:prSet/>
      <dgm:spPr/>
      <dgm:t>
        <a:bodyPr/>
        <a:lstStyle/>
        <a:p>
          <a:endParaRPr lang="en-CA"/>
        </a:p>
      </dgm:t>
    </dgm:pt>
    <dgm:pt modelId="{5D0D71A9-1894-4547-9E31-4A88AEFFDF3B}" type="sibTrans" cxnId="{B606E7D0-E709-43FE-ACD3-8E655D5462F5}">
      <dgm:prSet/>
      <dgm:spPr/>
      <dgm:t>
        <a:bodyPr/>
        <a:lstStyle/>
        <a:p>
          <a:endParaRPr lang="en-CA"/>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en-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dgm:spPr/>
    </dgm:pt>
    <dgm:pt modelId="{84151094-7041-4AD0-B487-56C520E3AA7D}" type="pres">
      <dgm:prSet presAssocID="{5FE3BEF3-308E-436B-A529-7730D3529DFB}" presName="rectangle" presStyleLbl="revTx" presStyleIdx="0" presStyleCnt="1" custScaleX="117965" custScaleY="73884">
        <dgm:presLayoutVars>
          <dgm:bulletEnabled val="1"/>
        </dgm:presLayoutVars>
      </dgm:prSet>
      <dgm:spPr/>
      <dgm:t>
        <a:bodyPr/>
        <a:lstStyle/>
        <a:p>
          <a:endParaRPr lang="en-CA"/>
        </a:p>
      </dgm:t>
    </dgm:pt>
    <dgm:pt modelId="{665F5674-CCAB-4782-807D-7616C946F8F8}" type="pres">
      <dgm:prSet presAssocID="{69CBFED8-6EC9-4F6E-AE4B-F400D8F8526B}" presName="item1" presStyleLbl="node1" presStyleIdx="0" presStyleCnt="3">
        <dgm:presLayoutVars>
          <dgm:bulletEnabled val="1"/>
        </dgm:presLayoutVars>
      </dgm:prSet>
      <dgm:spPr/>
      <dgm:t>
        <a:bodyPr/>
        <a:lstStyle/>
        <a:p>
          <a:endParaRPr lang="en-CA"/>
        </a:p>
      </dgm:t>
    </dgm:pt>
    <dgm:pt modelId="{BED6B8A9-C624-4660-BCD5-6656BA11EFF3}" type="pres">
      <dgm:prSet presAssocID="{D028260F-92B0-4CC0-A98E-2BE6F7CE0C65}" presName="item2" presStyleLbl="node1" presStyleIdx="1" presStyleCnt="3">
        <dgm:presLayoutVars>
          <dgm:bulletEnabled val="1"/>
        </dgm:presLayoutVars>
      </dgm:prSet>
      <dgm:spPr/>
      <dgm:t>
        <a:bodyPr/>
        <a:lstStyle/>
        <a:p>
          <a:endParaRPr lang="en-CA"/>
        </a:p>
      </dgm:t>
    </dgm:pt>
    <dgm:pt modelId="{48EF6BEA-49D8-4201-A6D4-61378F28FA4D}" type="pres">
      <dgm:prSet presAssocID="{DA262442-49AD-4350-B614-25F51E6651C7}" presName="item3" presStyleLbl="node1" presStyleIdx="2" presStyleCnt="3">
        <dgm:presLayoutVars>
          <dgm:bulletEnabled val="1"/>
        </dgm:presLayoutVars>
      </dgm:prSet>
      <dgm:spPr/>
      <dgm:t>
        <a:bodyPr/>
        <a:lstStyle/>
        <a:p>
          <a:endParaRPr lang="en-CA"/>
        </a:p>
      </dgm:t>
    </dgm:pt>
    <dgm:pt modelId="{75D62E8B-8B91-4B9A-92CB-283B7F9A2BB4}" type="pres">
      <dgm:prSet presAssocID="{5FE3BEF3-308E-436B-A529-7730D3529DFB}" presName="funnel" presStyleLbl="trAlignAcc1" presStyleIdx="0" presStyleCnt="1"/>
      <dgm:spPr/>
    </dgm:pt>
  </dgm:ptLst>
  <dgm:cxnLst>
    <dgm:cxn modelId="{85746F63-4746-439F-83F2-07C47ABC24B4}" srcId="{5FE3BEF3-308E-436B-A529-7730D3529DFB}" destId="{69CBFED8-6EC9-4F6E-AE4B-F400D8F8526B}" srcOrd="1" destOrd="0" parTransId="{B5257264-62E6-4F0B-A7A3-1C39D5D96827}" sibTransId="{34F366DB-F85A-4B66-9678-20CA0D89E0DA}"/>
    <dgm:cxn modelId="{B606E7D0-E709-43FE-ACD3-8E655D5462F5}" srcId="{5FE3BEF3-308E-436B-A529-7730D3529DFB}" destId="{DA262442-49AD-4350-B614-25F51E6651C7}" srcOrd="3" destOrd="0" parTransId="{A7D6112E-DB2A-4F9A-B36F-5B4FCB36F019}" sibTransId="{5D0D71A9-1894-4547-9E31-4A88AEFFDF3B}"/>
    <dgm:cxn modelId="{D21F46C3-23AE-4534-86CE-B7BD1EDFA4CE}" type="presOf" srcId="{DA262442-49AD-4350-B614-25F51E6651C7}" destId="{84151094-7041-4AD0-B487-56C520E3AA7D}" srcOrd="0" destOrd="0" presId="urn:microsoft.com/office/officeart/2005/8/layout/funnel1"/>
    <dgm:cxn modelId="{5AFAB5E4-3119-4095-B5D3-AD5DBF995A95}" type="presOf" srcId="{5FE3BEF3-308E-436B-A529-7730D3529DFB}" destId="{CC157862-9F0F-40B7-86CC-30EA43A8002B}" srcOrd="0" destOrd="0" presId="urn:microsoft.com/office/officeart/2005/8/layout/funnel1"/>
    <dgm:cxn modelId="{1048B02E-21E5-42EA-826F-3E2C4F9C192B}" srcId="{5FE3BEF3-308E-436B-A529-7730D3529DFB}" destId="{D028260F-92B0-4CC0-A98E-2BE6F7CE0C65}" srcOrd="2" destOrd="0" parTransId="{BB52035E-E6A8-45CD-AE17-2FFBDF19630C}" sibTransId="{A4557C48-24A8-481A-A610-1EF82B500187}"/>
    <dgm:cxn modelId="{EFDC3148-C984-42AD-8AFD-0A658C9B3E2A}" type="presOf" srcId="{2E9F1F2F-6047-4CD1-8F61-CF26385F0973}" destId="{48EF6BEA-49D8-4201-A6D4-61378F28FA4D}" srcOrd="0" destOrd="0" presId="urn:microsoft.com/office/officeart/2005/8/layout/funnel1"/>
    <dgm:cxn modelId="{CF656B41-C161-43D8-902A-F85B0FF624FC}" srcId="{5FE3BEF3-308E-436B-A529-7730D3529DFB}" destId="{2E9F1F2F-6047-4CD1-8F61-CF26385F0973}" srcOrd="0" destOrd="0" parTransId="{85392D68-DF1A-4A8E-9666-A0B106B226D8}" sibTransId="{5D7C4773-AB5B-41B6-8F33-9C9936ECCDF1}"/>
    <dgm:cxn modelId="{30631F85-58E7-46A2-A284-FC5CB883EC4F}" type="presOf" srcId="{D028260F-92B0-4CC0-A98E-2BE6F7CE0C65}" destId="{665F5674-CCAB-4782-807D-7616C946F8F8}" srcOrd="0" destOrd="0" presId="urn:microsoft.com/office/officeart/2005/8/layout/funnel1"/>
    <dgm:cxn modelId="{07BF7C15-E3B6-499C-8242-211FE17F8026}" type="presOf" srcId="{69CBFED8-6EC9-4F6E-AE4B-F400D8F8526B}" destId="{BED6B8A9-C624-4660-BCD5-6656BA11EFF3}" srcOrd="0" destOrd="0" presId="urn:microsoft.com/office/officeart/2005/8/layout/funnel1"/>
    <dgm:cxn modelId="{E7B3118F-EC17-4B0D-AA2F-09CC69A9CC1B}" type="presParOf" srcId="{CC157862-9F0F-40B7-86CC-30EA43A8002B}" destId="{18A1BE23-CAEA-42FD-8842-BCA628D83461}" srcOrd="0" destOrd="0" presId="urn:microsoft.com/office/officeart/2005/8/layout/funnel1"/>
    <dgm:cxn modelId="{03B96994-C254-46F5-9D1F-C7286E615BCB}" type="presParOf" srcId="{CC157862-9F0F-40B7-86CC-30EA43A8002B}" destId="{A738E644-38A0-473A-A352-CF2B8AB40892}" srcOrd="1" destOrd="0" presId="urn:microsoft.com/office/officeart/2005/8/layout/funnel1"/>
    <dgm:cxn modelId="{A7FC9D64-E257-48C8-8467-1D934654C2A3}" type="presParOf" srcId="{CC157862-9F0F-40B7-86CC-30EA43A8002B}" destId="{84151094-7041-4AD0-B487-56C520E3AA7D}" srcOrd="2" destOrd="0" presId="urn:microsoft.com/office/officeart/2005/8/layout/funnel1"/>
    <dgm:cxn modelId="{D535AEDF-FBBA-4B13-AC00-52B3F81C3A1C}" type="presParOf" srcId="{CC157862-9F0F-40B7-86CC-30EA43A8002B}" destId="{665F5674-CCAB-4782-807D-7616C946F8F8}" srcOrd="3" destOrd="0" presId="urn:microsoft.com/office/officeart/2005/8/layout/funnel1"/>
    <dgm:cxn modelId="{3B17FA41-B2AD-42E6-B52D-0D80264E0EB1}" type="presParOf" srcId="{CC157862-9F0F-40B7-86CC-30EA43A8002B}" destId="{BED6B8A9-C624-4660-BCD5-6656BA11EFF3}" srcOrd="4" destOrd="0" presId="urn:microsoft.com/office/officeart/2005/8/layout/funnel1"/>
    <dgm:cxn modelId="{776ACCA2-BA05-47C2-8935-09E3CCD99564}" type="presParOf" srcId="{CC157862-9F0F-40B7-86CC-30EA43A8002B}" destId="{48EF6BEA-49D8-4201-A6D4-61378F28FA4D}" srcOrd="5" destOrd="0" presId="urn:microsoft.com/office/officeart/2005/8/layout/funnel1"/>
    <dgm:cxn modelId="{576A38D7-A4DF-48C7-ABA4-A34F880B44FE}"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CA" dirty="0" smtClean="0"/>
            <a:t>Communicative Activities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69CBFED8-6EC9-4F6E-AE4B-F400D8F8526B}">
      <dgm:prSet phldrT="[Text]"/>
      <dgm:spPr/>
      <dgm:t>
        <a:bodyPr/>
        <a:lstStyle/>
        <a:p>
          <a:r>
            <a:rPr lang="en-CA" dirty="0" smtClean="0"/>
            <a:t>Communicative Activities</a:t>
          </a:r>
          <a:endParaRPr lang="en-CA" dirty="0"/>
        </a:p>
      </dgm:t>
    </dgm:pt>
    <dgm:pt modelId="{B5257264-62E6-4F0B-A7A3-1C39D5D96827}" type="parTrans" cxnId="{85746F63-4746-439F-83F2-07C47ABC24B4}">
      <dgm:prSet/>
      <dgm:spPr/>
      <dgm:t>
        <a:bodyPr/>
        <a:lstStyle/>
        <a:p>
          <a:endParaRPr lang="en-CA"/>
        </a:p>
      </dgm:t>
    </dgm:pt>
    <dgm:pt modelId="{34F366DB-F85A-4B66-9678-20CA0D89E0DA}" type="sibTrans" cxnId="{85746F63-4746-439F-83F2-07C47ABC24B4}">
      <dgm:prSet/>
      <dgm:spPr/>
      <dgm:t>
        <a:bodyPr/>
        <a:lstStyle/>
        <a:p>
          <a:endParaRPr lang="en-CA"/>
        </a:p>
      </dgm:t>
    </dgm:pt>
    <dgm:pt modelId="{D028260F-92B0-4CC0-A98E-2BE6F7CE0C65}">
      <dgm:prSet phldrT="[Text]"/>
      <dgm:spPr/>
      <dgm:t>
        <a:bodyPr/>
        <a:lstStyle/>
        <a:p>
          <a:r>
            <a:rPr lang="en-CA" dirty="0" smtClean="0"/>
            <a:t>Communicative Activities</a:t>
          </a:r>
          <a:endParaRPr lang="en-CA" dirty="0"/>
        </a:p>
      </dgm:t>
    </dgm:pt>
    <dgm:pt modelId="{BB52035E-E6A8-45CD-AE17-2FFBDF19630C}" type="parTrans" cxnId="{1048B02E-21E5-42EA-826F-3E2C4F9C192B}">
      <dgm:prSet/>
      <dgm:spPr/>
      <dgm:t>
        <a:bodyPr/>
        <a:lstStyle/>
        <a:p>
          <a:endParaRPr lang="en-CA"/>
        </a:p>
      </dgm:t>
    </dgm:pt>
    <dgm:pt modelId="{A4557C48-24A8-481A-A610-1EF82B500187}" type="sibTrans" cxnId="{1048B02E-21E5-42EA-826F-3E2C4F9C192B}">
      <dgm:prSet/>
      <dgm:spPr/>
      <dgm:t>
        <a:bodyPr/>
        <a:lstStyle/>
        <a:p>
          <a:endParaRPr lang="en-CA"/>
        </a:p>
      </dgm:t>
    </dgm:pt>
    <dgm:pt modelId="{DA262442-49AD-4350-B614-25F51E6651C7}">
      <dgm:prSet phldrT="[Text]" custT="1"/>
      <dgm:spPr>
        <a:solidFill>
          <a:schemeClr val="tx2"/>
        </a:solidFill>
      </dgm:spPr>
      <dgm:t>
        <a:bodyPr/>
        <a:lstStyle/>
        <a:p>
          <a:r>
            <a:rPr lang="en-CA" sz="2400" dirty="0" smtClean="0">
              <a:solidFill>
                <a:schemeClr val="bg1"/>
              </a:solidFill>
            </a:rPr>
            <a:t>Action-oriented Task </a:t>
          </a:r>
        </a:p>
        <a:p>
          <a:r>
            <a:rPr lang="en-CA" sz="2400" dirty="0" smtClean="0">
              <a:solidFill>
                <a:schemeClr val="bg1"/>
              </a:solidFill>
            </a:rPr>
            <a:t>Performance</a:t>
          </a:r>
          <a:endParaRPr lang="en-CA" sz="2400" dirty="0">
            <a:solidFill>
              <a:schemeClr val="bg1"/>
            </a:solidFill>
          </a:endParaRPr>
        </a:p>
      </dgm:t>
    </dgm:pt>
    <dgm:pt modelId="{A7D6112E-DB2A-4F9A-B36F-5B4FCB36F019}" type="parTrans" cxnId="{B606E7D0-E709-43FE-ACD3-8E655D5462F5}">
      <dgm:prSet/>
      <dgm:spPr/>
      <dgm:t>
        <a:bodyPr/>
        <a:lstStyle/>
        <a:p>
          <a:endParaRPr lang="en-CA"/>
        </a:p>
      </dgm:t>
    </dgm:pt>
    <dgm:pt modelId="{5D0D71A9-1894-4547-9E31-4A88AEFFDF3B}" type="sibTrans" cxnId="{B606E7D0-E709-43FE-ACD3-8E655D5462F5}">
      <dgm:prSet/>
      <dgm:spPr/>
      <dgm:t>
        <a:bodyPr/>
        <a:lstStyle/>
        <a:p>
          <a:endParaRPr lang="en-CA"/>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en-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custLinFactNeighborY="-24101"/>
      <dgm:spPr/>
    </dgm:pt>
    <dgm:pt modelId="{84151094-7041-4AD0-B487-56C520E3AA7D}" type="pres">
      <dgm:prSet presAssocID="{5FE3BEF3-308E-436B-A529-7730D3529DFB}" presName="rectangle" presStyleLbl="revTx" presStyleIdx="0" presStyleCnt="1" custScaleX="118081" custScaleY="99812">
        <dgm:presLayoutVars>
          <dgm:bulletEnabled val="1"/>
        </dgm:presLayoutVars>
      </dgm:prSet>
      <dgm:spPr/>
      <dgm:t>
        <a:bodyPr/>
        <a:lstStyle/>
        <a:p>
          <a:endParaRPr lang="en-CA"/>
        </a:p>
      </dgm:t>
    </dgm:pt>
    <dgm:pt modelId="{665F5674-CCAB-4782-807D-7616C946F8F8}" type="pres">
      <dgm:prSet presAssocID="{69CBFED8-6EC9-4F6E-AE4B-F400D8F8526B}" presName="item1" presStyleLbl="node1" presStyleIdx="0" presStyleCnt="3">
        <dgm:presLayoutVars>
          <dgm:bulletEnabled val="1"/>
        </dgm:presLayoutVars>
      </dgm:prSet>
      <dgm:spPr/>
      <dgm:t>
        <a:bodyPr/>
        <a:lstStyle/>
        <a:p>
          <a:endParaRPr lang="en-CA"/>
        </a:p>
      </dgm:t>
    </dgm:pt>
    <dgm:pt modelId="{BED6B8A9-C624-4660-BCD5-6656BA11EFF3}" type="pres">
      <dgm:prSet presAssocID="{D028260F-92B0-4CC0-A98E-2BE6F7CE0C65}" presName="item2" presStyleLbl="node1" presStyleIdx="1" presStyleCnt="3">
        <dgm:presLayoutVars>
          <dgm:bulletEnabled val="1"/>
        </dgm:presLayoutVars>
      </dgm:prSet>
      <dgm:spPr/>
      <dgm:t>
        <a:bodyPr/>
        <a:lstStyle/>
        <a:p>
          <a:endParaRPr lang="en-CA"/>
        </a:p>
      </dgm:t>
    </dgm:pt>
    <dgm:pt modelId="{48EF6BEA-49D8-4201-A6D4-61378F28FA4D}" type="pres">
      <dgm:prSet presAssocID="{DA262442-49AD-4350-B614-25F51E6651C7}" presName="item3" presStyleLbl="node1" presStyleIdx="2" presStyleCnt="3">
        <dgm:presLayoutVars>
          <dgm:bulletEnabled val="1"/>
        </dgm:presLayoutVars>
      </dgm:prSet>
      <dgm:spPr/>
      <dgm:t>
        <a:bodyPr/>
        <a:lstStyle/>
        <a:p>
          <a:endParaRPr lang="en-CA"/>
        </a:p>
      </dgm:t>
    </dgm:pt>
    <dgm:pt modelId="{75D62E8B-8B91-4B9A-92CB-283B7F9A2BB4}" type="pres">
      <dgm:prSet presAssocID="{5FE3BEF3-308E-436B-A529-7730D3529DFB}" presName="funnel" presStyleLbl="trAlignAcc1" presStyleIdx="0" presStyleCnt="1" custLinFactNeighborY="-3444"/>
      <dgm:spPr/>
    </dgm:pt>
  </dgm:ptLst>
  <dgm:cxnLst>
    <dgm:cxn modelId="{85746F63-4746-439F-83F2-07C47ABC24B4}" srcId="{5FE3BEF3-308E-436B-A529-7730D3529DFB}" destId="{69CBFED8-6EC9-4F6E-AE4B-F400D8F8526B}" srcOrd="1" destOrd="0" parTransId="{B5257264-62E6-4F0B-A7A3-1C39D5D96827}" sibTransId="{34F366DB-F85A-4B66-9678-20CA0D89E0DA}"/>
    <dgm:cxn modelId="{B606E7D0-E709-43FE-ACD3-8E655D5462F5}" srcId="{5FE3BEF3-308E-436B-A529-7730D3529DFB}" destId="{DA262442-49AD-4350-B614-25F51E6651C7}" srcOrd="3" destOrd="0" parTransId="{A7D6112E-DB2A-4F9A-B36F-5B4FCB36F019}" sibTransId="{5D0D71A9-1894-4547-9E31-4A88AEFFDF3B}"/>
    <dgm:cxn modelId="{BEFE8E10-060B-4008-A177-0FC0EB88703A}" type="presOf" srcId="{D028260F-92B0-4CC0-A98E-2BE6F7CE0C65}" destId="{665F5674-CCAB-4782-807D-7616C946F8F8}" srcOrd="0" destOrd="0" presId="urn:microsoft.com/office/officeart/2005/8/layout/funnel1"/>
    <dgm:cxn modelId="{64B856F2-60A9-4CD9-89BD-47E053BA7598}" type="presOf" srcId="{DA262442-49AD-4350-B614-25F51E6651C7}" destId="{84151094-7041-4AD0-B487-56C520E3AA7D}" srcOrd="0" destOrd="0" presId="urn:microsoft.com/office/officeart/2005/8/layout/funnel1"/>
    <dgm:cxn modelId="{C64ACB8E-F097-4414-A076-1D7E7F397371}" type="presOf" srcId="{2E9F1F2F-6047-4CD1-8F61-CF26385F0973}" destId="{48EF6BEA-49D8-4201-A6D4-61378F28FA4D}" srcOrd="0" destOrd="0" presId="urn:microsoft.com/office/officeart/2005/8/layout/funnel1"/>
    <dgm:cxn modelId="{1048B02E-21E5-42EA-826F-3E2C4F9C192B}" srcId="{5FE3BEF3-308E-436B-A529-7730D3529DFB}" destId="{D028260F-92B0-4CC0-A98E-2BE6F7CE0C65}" srcOrd="2" destOrd="0" parTransId="{BB52035E-E6A8-45CD-AE17-2FFBDF19630C}" sibTransId="{A4557C48-24A8-481A-A610-1EF82B500187}"/>
    <dgm:cxn modelId="{CF656B41-C161-43D8-902A-F85B0FF624FC}" srcId="{5FE3BEF3-308E-436B-A529-7730D3529DFB}" destId="{2E9F1F2F-6047-4CD1-8F61-CF26385F0973}" srcOrd="0" destOrd="0" parTransId="{85392D68-DF1A-4A8E-9666-A0B106B226D8}" sibTransId="{5D7C4773-AB5B-41B6-8F33-9C9936ECCDF1}"/>
    <dgm:cxn modelId="{80099083-44C6-4B1F-A522-4FE7C3F28854}" type="presOf" srcId="{69CBFED8-6EC9-4F6E-AE4B-F400D8F8526B}" destId="{BED6B8A9-C624-4660-BCD5-6656BA11EFF3}" srcOrd="0" destOrd="0" presId="urn:microsoft.com/office/officeart/2005/8/layout/funnel1"/>
    <dgm:cxn modelId="{C7B76D2E-8BEC-452F-99ED-6A117951AAC6}" type="presOf" srcId="{5FE3BEF3-308E-436B-A529-7730D3529DFB}" destId="{CC157862-9F0F-40B7-86CC-30EA43A8002B}" srcOrd="0" destOrd="0" presId="urn:microsoft.com/office/officeart/2005/8/layout/funnel1"/>
    <dgm:cxn modelId="{035EDACA-BA3A-4DCD-8469-F58270EBEEE4}" type="presParOf" srcId="{CC157862-9F0F-40B7-86CC-30EA43A8002B}" destId="{18A1BE23-CAEA-42FD-8842-BCA628D83461}" srcOrd="0" destOrd="0" presId="urn:microsoft.com/office/officeart/2005/8/layout/funnel1"/>
    <dgm:cxn modelId="{2E395607-14B9-4FA9-AD12-62C8DEC59B9E}" type="presParOf" srcId="{CC157862-9F0F-40B7-86CC-30EA43A8002B}" destId="{A738E644-38A0-473A-A352-CF2B8AB40892}" srcOrd="1" destOrd="0" presId="urn:microsoft.com/office/officeart/2005/8/layout/funnel1"/>
    <dgm:cxn modelId="{06A6B758-BC75-4B64-B682-7692B4DDE78B}" type="presParOf" srcId="{CC157862-9F0F-40B7-86CC-30EA43A8002B}" destId="{84151094-7041-4AD0-B487-56C520E3AA7D}" srcOrd="2" destOrd="0" presId="urn:microsoft.com/office/officeart/2005/8/layout/funnel1"/>
    <dgm:cxn modelId="{AF634CFA-33EB-434D-95FF-B7CF3A5D4D82}" type="presParOf" srcId="{CC157862-9F0F-40B7-86CC-30EA43A8002B}" destId="{665F5674-CCAB-4782-807D-7616C946F8F8}" srcOrd="3" destOrd="0" presId="urn:microsoft.com/office/officeart/2005/8/layout/funnel1"/>
    <dgm:cxn modelId="{F5A01EC2-F3E2-4D34-8CBA-8AD543384898}" type="presParOf" srcId="{CC157862-9F0F-40B7-86CC-30EA43A8002B}" destId="{BED6B8A9-C624-4660-BCD5-6656BA11EFF3}" srcOrd="4" destOrd="0" presId="urn:microsoft.com/office/officeart/2005/8/layout/funnel1"/>
    <dgm:cxn modelId="{38A06021-2F48-4674-B11F-99D51ADE037E}" type="presParOf" srcId="{CC157862-9F0F-40B7-86CC-30EA43A8002B}" destId="{48EF6BEA-49D8-4201-A6D4-61378F28FA4D}" srcOrd="5" destOrd="0" presId="urn:microsoft.com/office/officeart/2005/8/layout/funnel1"/>
    <dgm:cxn modelId="{C339A169-D662-4A84-9C0C-E9512580EF15}"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E3BEF3-308E-436B-A529-7730D3529DF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CA"/>
        </a:p>
      </dgm:t>
    </dgm:pt>
    <dgm:pt modelId="{2E9F1F2F-6047-4CD1-8F61-CF26385F0973}">
      <dgm:prSet phldrT="[Text]"/>
      <dgm:spPr/>
      <dgm:t>
        <a:bodyPr/>
        <a:lstStyle/>
        <a:p>
          <a:r>
            <a:rPr lang="en-CA" dirty="0" smtClean="0"/>
            <a:t>Communicative Activities</a:t>
          </a:r>
          <a:endParaRPr lang="en-CA" dirty="0"/>
        </a:p>
      </dgm:t>
    </dgm:pt>
    <dgm:pt modelId="{85392D68-DF1A-4A8E-9666-A0B106B226D8}" type="parTrans" cxnId="{CF656B41-C161-43D8-902A-F85B0FF624FC}">
      <dgm:prSet/>
      <dgm:spPr/>
      <dgm:t>
        <a:bodyPr/>
        <a:lstStyle/>
        <a:p>
          <a:endParaRPr lang="en-CA"/>
        </a:p>
      </dgm:t>
    </dgm:pt>
    <dgm:pt modelId="{5D7C4773-AB5B-41B6-8F33-9C9936ECCDF1}" type="sibTrans" cxnId="{CF656B41-C161-43D8-902A-F85B0FF624FC}">
      <dgm:prSet/>
      <dgm:spPr/>
      <dgm:t>
        <a:bodyPr/>
        <a:lstStyle/>
        <a:p>
          <a:endParaRPr lang="en-CA"/>
        </a:p>
      </dgm:t>
    </dgm:pt>
    <dgm:pt modelId="{69CBFED8-6EC9-4F6E-AE4B-F400D8F8526B}">
      <dgm:prSet phldrT="[Text]"/>
      <dgm:spPr/>
      <dgm:t>
        <a:bodyPr/>
        <a:lstStyle/>
        <a:p>
          <a:r>
            <a:rPr lang="en-CA" dirty="0" smtClean="0"/>
            <a:t>Communicative Activities</a:t>
          </a:r>
          <a:endParaRPr lang="en-CA" dirty="0"/>
        </a:p>
      </dgm:t>
    </dgm:pt>
    <dgm:pt modelId="{B5257264-62E6-4F0B-A7A3-1C39D5D96827}" type="parTrans" cxnId="{85746F63-4746-439F-83F2-07C47ABC24B4}">
      <dgm:prSet/>
      <dgm:spPr/>
      <dgm:t>
        <a:bodyPr/>
        <a:lstStyle/>
        <a:p>
          <a:endParaRPr lang="en-CA"/>
        </a:p>
      </dgm:t>
    </dgm:pt>
    <dgm:pt modelId="{34F366DB-F85A-4B66-9678-20CA0D89E0DA}" type="sibTrans" cxnId="{85746F63-4746-439F-83F2-07C47ABC24B4}">
      <dgm:prSet/>
      <dgm:spPr/>
      <dgm:t>
        <a:bodyPr/>
        <a:lstStyle/>
        <a:p>
          <a:endParaRPr lang="en-CA"/>
        </a:p>
      </dgm:t>
    </dgm:pt>
    <dgm:pt modelId="{D028260F-92B0-4CC0-A98E-2BE6F7CE0C65}">
      <dgm:prSet phldrT="[Text]"/>
      <dgm:spPr/>
      <dgm:t>
        <a:bodyPr/>
        <a:lstStyle/>
        <a:p>
          <a:r>
            <a:rPr lang="en-CA" dirty="0" smtClean="0"/>
            <a:t>Communicative Activities</a:t>
          </a:r>
          <a:endParaRPr lang="en-CA" dirty="0"/>
        </a:p>
      </dgm:t>
    </dgm:pt>
    <dgm:pt modelId="{BB52035E-E6A8-45CD-AE17-2FFBDF19630C}" type="parTrans" cxnId="{1048B02E-21E5-42EA-826F-3E2C4F9C192B}">
      <dgm:prSet/>
      <dgm:spPr/>
      <dgm:t>
        <a:bodyPr/>
        <a:lstStyle/>
        <a:p>
          <a:endParaRPr lang="en-CA"/>
        </a:p>
      </dgm:t>
    </dgm:pt>
    <dgm:pt modelId="{A4557C48-24A8-481A-A610-1EF82B500187}" type="sibTrans" cxnId="{1048B02E-21E5-42EA-826F-3E2C4F9C192B}">
      <dgm:prSet/>
      <dgm:spPr/>
      <dgm:t>
        <a:bodyPr/>
        <a:lstStyle/>
        <a:p>
          <a:endParaRPr lang="en-CA"/>
        </a:p>
      </dgm:t>
    </dgm:pt>
    <dgm:pt modelId="{DA262442-49AD-4350-B614-25F51E6651C7}">
      <dgm:prSet phldrT="[Text]" custT="1"/>
      <dgm:spPr>
        <a:solidFill>
          <a:schemeClr val="tx2"/>
        </a:solidFill>
      </dgm:spPr>
      <dgm:t>
        <a:bodyPr/>
        <a:lstStyle/>
        <a:p>
          <a:r>
            <a:rPr lang="en-CA" sz="2400" dirty="0" smtClean="0">
              <a:solidFill>
                <a:schemeClr val="bg1"/>
              </a:solidFill>
            </a:rPr>
            <a:t>Action-oriented Task </a:t>
          </a:r>
        </a:p>
        <a:p>
          <a:r>
            <a:rPr lang="en-CA" sz="2400" dirty="0" smtClean="0">
              <a:solidFill>
                <a:schemeClr val="bg1"/>
              </a:solidFill>
            </a:rPr>
            <a:t>Performance</a:t>
          </a:r>
          <a:endParaRPr lang="en-CA" sz="2400" dirty="0">
            <a:solidFill>
              <a:schemeClr val="bg1"/>
            </a:solidFill>
          </a:endParaRPr>
        </a:p>
      </dgm:t>
    </dgm:pt>
    <dgm:pt modelId="{A7D6112E-DB2A-4F9A-B36F-5B4FCB36F019}" type="parTrans" cxnId="{B606E7D0-E709-43FE-ACD3-8E655D5462F5}">
      <dgm:prSet/>
      <dgm:spPr/>
      <dgm:t>
        <a:bodyPr/>
        <a:lstStyle/>
        <a:p>
          <a:endParaRPr lang="en-CA"/>
        </a:p>
      </dgm:t>
    </dgm:pt>
    <dgm:pt modelId="{5D0D71A9-1894-4547-9E31-4A88AEFFDF3B}" type="sibTrans" cxnId="{B606E7D0-E709-43FE-ACD3-8E655D5462F5}">
      <dgm:prSet/>
      <dgm:spPr/>
      <dgm:t>
        <a:bodyPr/>
        <a:lstStyle/>
        <a:p>
          <a:endParaRPr lang="en-CA"/>
        </a:p>
      </dgm:t>
    </dgm:pt>
    <dgm:pt modelId="{CC157862-9F0F-40B7-86CC-30EA43A8002B}" type="pres">
      <dgm:prSet presAssocID="{5FE3BEF3-308E-436B-A529-7730D3529DFB}" presName="Name0" presStyleCnt="0">
        <dgm:presLayoutVars>
          <dgm:chMax val="4"/>
          <dgm:resizeHandles val="exact"/>
        </dgm:presLayoutVars>
      </dgm:prSet>
      <dgm:spPr/>
      <dgm:t>
        <a:bodyPr/>
        <a:lstStyle/>
        <a:p>
          <a:endParaRPr lang="en-CA"/>
        </a:p>
      </dgm:t>
    </dgm:pt>
    <dgm:pt modelId="{18A1BE23-CAEA-42FD-8842-BCA628D83461}" type="pres">
      <dgm:prSet presAssocID="{5FE3BEF3-308E-436B-A529-7730D3529DFB}" presName="ellipse" presStyleLbl="trBgShp" presStyleIdx="0" presStyleCnt="1"/>
      <dgm:spPr/>
    </dgm:pt>
    <dgm:pt modelId="{A738E644-38A0-473A-A352-CF2B8AB40892}" type="pres">
      <dgm:prSet presAssocID="{5FE3BEF3-308E-436B-A529-7730D3529DFB}" presName="arrow1" presStyleLbl="fgShp" presStyleIdx="0" presStyleCnt="1" custLinFactNeighborY="-24101"/>
      <dgm:spPr/>
    </dgm:pt>
    <dgm:pt modelId="{84151094-7041-4AD0-B487-56C520E3AA7D}" type="pres">
      <dgm:prSet presAssocID="{5FE3BEF3-308E-436B-A529-7730D3529DFB}" presName="rectangle" presStyleLbl="revTx" presStyleIdx="0" presStyleCnt="1" custScaleX="118081" custScaleY="99812">
        <dgm:presLayoutVars>
          <dgm:bulletEnabled val="1"/>
        </dgm:presLayoutVars>
      </dgm:prSet>
      <dgm:spPr/>
      <dgm:t>
        <a:bodyPr/>
        <a:lstStyle/>
        <a:p>
          <a:endParaRPr lang="en-CA"/>
        </a:p>
      </dgm:t>
    </dgm:pt>
    <dgm:pt modelId="{665F5674-CCAB-4782-807D-7616C946F8F8}" type="pres">
      <dgm:prSet presAssocID="{69CBFED8-6EC9-4F6E-AE4B-F400D8F8526B}" presName="item1" presStyleLbl="node1" presStyleIdx="0" presStyleCnt="3">
        <dgm:presLayoutVars>
          <dgm:bulletEnabled val="1"/>
        </dgm:presLayoutVars>
      </dgm:prSet>
      <dgm:spPr/>
      <dgm:t>
        <a:bodyPr/>
        <a:lstStyle/>
        <a:p>
          <a:endParaRPr lang="en-CA"/>
        </a:p>
      </dgm:t>
    </dgm:pt>
    <dgm:pt modelId="{BED6B8A9-C624-4660-BCD5-6656BA11EFF3}" type="pres">
      <dgm:prSet presAssocID="{D028260F-92B0-4CC0-A98E-2BE6F7CE0C65}" presName="item2" presStyleLbl="node1" presStyleIdx="1" presStyleCnt="3">
        <dgm:presLayoutVars>
          <dgm:bulletEnabled val="1"/>
        </dgm:presLayoutVars>
      </dgm:prSet>
      <dgm:spPr/>
      <dgm:t>
        <a:bodyPr/>
        <a:lstStyle/>
        <a:p>
          <a:endParaRPr lang="en-CA"/>
        </a:p>
      </dgm:t>
    </dgm:pt>
    <dgm:pt modelId="{48EF6BEA-49D8-4201-A6D4-61378F28FA4D}" type="pres">
      <dgm:prSet presAssocID="{DA262442-49AD-4350-B614-25F51E6651C7}" presName="item3" presStyleLbl="node1" presStyleIdx="2" presStyleCnt="3">
        <dgm:presLayoutVars>
          <dgm:bulletEnabled val="1"/>
        </dgm:presLayoutVars>
      </dgm:prSet>
      <dgm:spPr/>
      <dgm:t>
        <a:bodyPr/>
        <a:lstStyle/>
        <a:p>
          <a:endParaRPr lang="en-CA"/>
        </a:p>
      </dgm:t>
    </dgm:pt>
    <dgm:pt modelId="{75D62E8B-8B91-4B9A-92CB-283B7F9A2BB4}" type="pres">
      <dgm:prSet presAssocID="{5FE3BEF3-308E-436B-A529-7730D3529DFB}" presName="funnel" presStyleLbl="trAlignAcc1" presStyleIdx="0" presStyleCnt="1" custLinFactNeighborY="-3444"/>
      <dgm:spPr/>
    </dgm:pt>
  </dgm:ptLst>
  <dgm:cxnLst>
    <dgm:cxn modelId="{85746F63-4746-439F-83F2-07C47ABC24B4}" srcId="{5FE3BEF3-308E-436B-A529-7730D3529DFB}" destId="{69CBFED8-6EC9-4F6E-AE4B-F400D8F8526B}" srcOrd="1" destOrd="0" parTransId="{B5257264-62E6-4F0B-A7A3-1C39D5D96827}" sibTransId="{34F366DB-F85A-4B66-9678-20CA0D89E0DA}"/>
    <dgm:cxn modelId="{B606E7D0-E709-43FE-ACD3-8E655D5462F5}" srcId="{5FE3BEF3-308E-436B-A529-7730D3529DFB}" destId="{DA262442-49AD-4350-B614-25F51E6651C7}" srcOrd="3" destOrd="0" parTransId="{A7D6112E-DB2A-4F9A-B36F-5B4FCB36F019}" sibTransId="{5D0D71A9-1894-4547-9E31-4A88AEFFDF3B}"/>
    <dgm:cxn modelId="{1048B02E-21E5-42EA-826F-3E2C4F9C192B}" srcId="{5FE3BEF3-308E-436B-A529-7730D3529DFB}" destId="{D028260F-92B0-4CC0-A98E-2BE6F7CE0C65}" srcOrd="2" destOrd="0" parTransId="{BB52035E-E6A8-45CD-AE17-2FFBDF19630C}" sibTransId="{A4557C48-24A8-481A-A610-1EF82B500187}"/>
    <dgm:cxn modelId="{47286CE0-B443-4242-8AC5-C2A5434E66D1}" type="presOf" srcId="{D028260F-92B0-4CC0-A98E-2BE6F7CE0C65}" destId="{665F5674-CCAB-4782-807D-7616C946F8F8}" srcOrd="0" destOrd="0" presId="urn:microsoft.com/office/officeart/2005/8/layout/funnel1"/>
    <dgm:cxn modelId="{C0C1F2D9-19C6-4446-B1F0-E39213894A94}" type="presOf" srcId="{69CBFED8-6EC9-4F6E-AE4B-F400D8F8526B}" destId="{BED6B8A9-C624-4660-BCD5-6656BA11EFF3}" srcOrd="0" destOrd="0" presId="urn:microsoft.com/office/officeart/2005/8/layout/funnel1"/>
    <dgm:cxn modelId="{CF656B41-C161-43D8-902A-F85B0FF624FC}" srcId="{5FE3BEF3-308E-436B-A529-7730D3529DFB}" destId="{2E9F1F2F-6047-4CD1-8F61-CF26385F0973}" srcOrd="0" destOrd="0" parTransId="{85392D68-DF1A-4A8E-9666-A0B106B226D8}" sibTransId="{5D7C4773-AB5B-41B6-8F33-9C9936ECCDF1}"/>
    <dgm:cxn modelId="{CFFF4211-A69B-4357-9182-2CC3C5489C2C}" type="presOf" srcId="{DA262442-49AD-4350-B614-25F51E6651C7}" destId="{84151094-7041-4AD0-B487-56C520E3AA7D}" srcOrd="0" destOrd="0" presId="urn:microsoft.com/office/officeart/2005/8/layout/funnel1"/>
    <dgm:cxn modelId="{240F8D9D-0A9E-450E-B7D8-BEF613FC00E9}" type="presOf" srcId="{2E9F1F2F-6047-4CD1-8F61-CF26385F0973}" destId="{48EF6BEA-49D8-4201-A6D4-61378F28FA4D}" srcOrd="0" destOrd="0" presId="urn:microsoft.com/office/officeart/2005/8/layout/funnel1"/>
    <dgm:cxn modelId="{FE8FDBD2-292A-4D3F-B5FD-ABD40351F337}" type="presOf" srcId="{5FE3BEF3-308E-436B-A529-7730D3529DFB}" destId="{CC157862-9F0F-40B7-86CC-30EA43A8002B}" srcOrd="0" destOrd="0" presId="urn:microsoft.com/office/officeart/2005/8/layout/funnel1"/>
    <dgm:cxn modelId="{0E37E2F4-5D9B-4D53-B459-FFD6FED948B7}" type="presParOf" srcId="{CC157862-9F0F-40B7-86CC-30EA43A8002B}" destId="{18A1BE23-CAEA-42FD-8842-BCA628D83461}" srcOrd="0" destOrd="0" presId="urn:microsoft.com/office/officeart/2005/8/layout/funnel1"/>
    <dgm:cxn modelId="{AD1858FF-AFEC-415E-9D19-B3119BE460C8}" type="presParOf" srcId="{CC157862-9F0F-40B7-86CC-30EA43A8002B}" destId="{A738E644-38A0-473A-A352-CF2B8AB40892}" srcOrd="1" destOrd="0" presId="urn:microsoft.com/office/officeart/2005/8/layout/funnel1"/>
    <dgm:cxn modelId="{F4F2A278-AE91-4405-B69F-A0B341BA0D3E}" type="presParOf" srcId="{CC157862-9F0F-40B7-86CC-30EA43A8002B}" destId="{84151094-7041-4AD0-B487-56C520E3AA7D}" srcOrd="2" destOrd="0" presId="urn:microsoft.com/office/officeart/2005/8/layout/funnel1"/>
    <dgm:cxn modelId="{217471D4-64D6-44C3-9490-302A94AFDC5D}" type="presParOf" srcId="{CC157862-9F0F-40B7-86CC-30EA43A8002B}" destId="{665F5674-CCAB-4782-807D-7616C946F8F8}" srcOrd="3" destOrd="0" presId="urn:microsoft.com/office/officeart/2005/8/layout/funnel1"/>
    <dgm:cxn modelId="{5421411B-D534-4D5A-AD53-F8DE998F626F}" type="presParOf" srcId="{CC157862-9F0F-40B7-86CC-30EA43A8002B}" destId="{BED6B8A9-C624-4660-BCD5-6656BA11EFF3}" srcOrd="4" destOrd="0" presId="urn:microsoft.com/office/officeart/2005/8/layout/funnel1"/>
    <dgm:cxn modelId="{2D7767DB-F80D-4030-8F98-7BB4BAB2F264}" type="presParOf" srcId="{CC157862-9F0F-40B7-86CC-30EA43A8002B}" destId="{48EF6BEA-49D8-4201-A6D4-61378F28FA4D}" srcOrd="5" destOrd="0" presId="urn:microsoft.com/office/officeart/2005/8/layout/funnel1"/>
    <dgm:cxn modelId="{2A231136-6075-44D2-AC0D-CCD812BB199C}" type="presParOf" srcId="{CC157862-9F0F-40B7-86CC-30EA43A8002B}" destId="{75D62E8B-8B91-4B9A-92CB-283B7F9A2BB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tx2">
                  <a:lumMod val="75000"/>
                </a:schemeClr>
              </a:solidFill>
            </a:rPr>
            <a:t>Municipal Immigration Portal</a:t>
          </a:r>
          <a:endParaRPr lang="en-CA" sz="1200" b="1" dirty="0">
            <a:solidFill>
              <a:schemeClr val="tx2">
                <a:lumMod val="75000"/>
              </a:schemeClr>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dirty="0" smtClean="0"/>
            <a:t>ESL/FSL Language Training</a:t>
          </a:r>
          <a:endParaRPr lang="en-CA" dirty="0"/>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C7478F2E-907A-4299-86AE-C66036CAEC84}" srcId="{F3706102-6B73-4625-AE70-9AB283745516}" destId="{54B80148-857B-4859-B80A-5B45D82CAB69}" srcOrd="0" destOrd="0" parTransId="{E026A9C2-E5C4-40D0-8C9A-80C77F8B6CFF}" sibTransId="{E986F2F1-64A8-47A6-B2E8-2BE5C2890D24}"/>
    <dgm:cxn modelId="{2060EE08-000A-4E55-80BE-BCC025DE5F5A}" type="presOf" srcId="{F3706102-6B73-4625-AE70-9AB283745516}" destId="{93546CFF-D660-473D-971B-7FB798DAC41C}" srcOrd="0" destOrd="0" presId="urn:microsoft.com/office/officeart/2005/8/layout/equation1"/>
    <dgm:cxn modelId="{3B4AA92E-0F4A-4A80-BF30-464D284DAE63}" type="presOf" srcId="{E986F2F1-64A8-47A6-B2E8-2BE5C2890D24}" destId="{EE254383-6D7D-450F-A410-B6CF85192325}" srcOrd="0" destOrd="0" presId="urn:microsoft.com/office/officeart/2005/8/layout/equation1"/>
    <dgm:cxn modelId="{9DA5C7E1-AA65-485F-917D-09C8C116DBEC}" type="presOf" srcId="{A52C905E-1345-466E-81B6-79F9981E21F5}" destId="{AE558F65-CA4F-44A1-B28E-B35D88F63C05}" srcOrd="0" destOrd="0" presId="urn:microsoft.com/office/officeart/2005/8/layout/equation1"/>
    <dgm:cxn modelId="{F1EAC76C-4525-469B-BCA7-9CFD907D66DD}" type="presOf" srcId="{24176050-00B7-47A7-B5F2-7600ED8E97F8}" destId="{ABC4FA8C-3309-43D4-81E4-B865F8A61D47}" srcOrd="0" destOrd="0" presId="urn:microsoft.com/office/officeart/2005/8/layout/equation1"/>
    <dgm:cxn modelId="{54E97E5E-8CAD-478C-8F56-171B1CC4F00B}" type="presOf" srcId="{7C938AE9-543E-4408-AC89-8B8F5574CC59}" destId="{1175928E-4A51-4074-9AED-B5B0BCE511EC}"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3BB2A5A7-EE2D-4090-81B9-E963F0707E3C}" srcId="{F3706102-6B73-4625-AE70-9AB283745516}" destId="{24176050-00B7-47A7-B5F2-7600ED8E97F8}" srcOrd="1" destOrd="0" parTransId="{00380C79-D3EC-4EAC-A656-7C3F9C1EF225}" sibTransId="{7C938AE9-543E-4408-AC89-8B8F5574CC59}"/>
    <dgm:cxn modelId="{64169A6F-3A06-4C00-8031-FCE6063E19A6}" type="presOf" srcId="{54B80148-857B-4859-B80A-5B45D82CAB69}" destId="{91D65DB4-E917-4E7F-8EC3-E6272133D60E}" srcOrd="0" destOrd="0" presId="urn:microsoft.com/office/officeart/2005/8/layout/equation1"/>
    <dgm:cxn modelId="{16B0E7C9-A119-4E96-A1BE-9648BCD9997C}" type="presParOf" srcId="{93546CFF-D660-473D-971B-7FB798DAC41C}" destId="{91D65DB4-E917-4E7F-8EC3-E6272133D60E}" srcOrd="0" destOrd="0" presId="urn:microsoft.com/office/officeart/2005/8/layout/equation1"/>
    <dgm:cxn modelId="{2FBE8658-8B7F-41CF-9D83-BBA91DB1F7FA}" type="presParOf" srcId="{93546CFF-D660-473D-971B-7FB798DAC41C}" destId="{0E2C1BD6-7C6A-41EF-9A99-1BCFB7A62065}" srcOrd="1" destOrd="0" presId="urn:microsoft.com/office/officeart/2005/8/layout/equation1"/>
    <dgm:cxn modelId="{FF02AD0E-956B-47DE-9E0D-8AAD5A147A14}" type="presParOf" srcId="{93546CFF-D660-473D-971B-7FB798DAC41C}" destId="{EE254383-6D7D-450F-A410-B6CF85192325}" srcOrd="2" destOrd="0" presId="urn:microsoft.com/office/officeart/2005/8/layout/equation1"/>
    <dgm:cxn modelId="{C0E90726-1FFB-439C-9819-A5D4ECEE0529}" type="presParOf" srcId="{93546CFF-D660-473D-971B-7FB798DAC41C}" destId="{C19BAC2C-FDB4-4D3A-ACEE-48A6586F2EC9}" srcOrd="3" destOrd="0" presId="urn:microsoft.com/office/officeart/2005/8/layout/equation1"/>
    <dgm:cxn modelId="{09D25607-C85C-4363-B671-6F87A116019F}" type="presParOf" srcId="{93546CFF-D660-473D-971B-7FB798DAC41C}" destId="{ABC4FA8C-3309-43D4-81E4-B865F8A61D47}" srcOrd="4" destOrd="0" presId="urn:microsoft.com/office/officeart/2005/8/layout/equation1"/>
    <dgm:cxn modelId="{45899F28-AE46-48B6-A4FC-4FBD46F3F589}" type="presParOf" srcId="{93546CFF-D660-473D-971B-7FB798DAC41C}" destId="{C8E6B2A8-4675-4AC7-9092-5069D045015B}" srcOrd="5" destOrd="0" presId="urn:microsoft.com/office/officeart/2005/8/layout/equation1"/>
    <dgm:cxn modelId="{6508B6DF-1867-451F-9D14-EF2AEB8CE97C}" type="presParOf" srcId="{93546CFF-D660-473D-971B-7FB798DAC41C}" destId="{1175928E-4A51-4074-9AED-B5B0BCE511EC}" srcOrd="6" destOrd="0" presId="urn:microsoft.com/office/officeart/2005/8/layout/equation1"/>
    <dgm:cxn modelId="{9977714C-878E-40C2-9A3C-F3DB2FABCEDD}" type="presParOf" srcId="{93546CFF-D660-473D-971B-7FB798DAC41C}" destId="{DBFD14F8-D67F-4D1F-85A5-8DAC792C3600}" srcOrd="7" destOrd="0" presId="urn:microsoft.com/office/officeart/2005/8/layout/equation1"/>
    <dgm:cxn modelId="{82375652-C0F0-47FB-BFE4-138261FA4838}"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bg1"/>
              </a:solidFill>
            </a:rPr>
            <a:t>Municipal Immigration Portals</a:t>
          </a:r>
          <a:endParaRPr lang="en-CA" sz="12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tx2"/>
              </a:solidFill>
            </a:rPr>
            <a:t>ESL/FSL Language Training</a:t>
          </a:r>
          <a:endParaRPr lang="en-CA" b="1" dirty="0">
            <a:solidFill>
              <a:schemeClr val="tx2"/>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C7478F2E-907A-4299-86AE-C66036CAEC84}" srcId="{F3706102-6B73-4625-AE70-9AB283745516}" destId="{54B80148-857B-4859-B80A-5B45D82CAB69}" srcOrd="0" destOrd="0" parTransId="{E026A9C2-E5C4-40D0-8C9A-80C77F8B6CFF}" sibTransId="{E986F2F1-64A8-47A6-B2E8-2BE5C2890D24}"/>
    <dgm:cxn modelId="{F4637B54-77A3-4EBE-9E4E-348C38ED9F22}" type="presOf" srcId="{E986F2F1-64A8-47A6-B2E8-2BE5C2890D24}" destId="{EE254383-6D7D-450F-A410-B6CF85192325}" srcOrd="0" destOrd="0" presId="urn:microsoft.com/office/officeart/2005/8/layout/equation1"/>
    <dgm:cxn modelId="{DBCF07D2-B46C-4692-A2FF-2CABFE2B12F4}" type="presOf" srcId="{54B80148-857B-4859-B80A-5B45D82CAB69}" destId="{91D65DB4-E917-4E7F-8EC3-E6272133D60E}" srcOrd="0" destOrd="0" presId="urn:microsoft.com/office/officeart/2005/8/layout/equation1"/>
    <dgm:cxn modelId="{0B39E16A-8E73-4059-AF8E-E23E3CB7C01A}" type="presOf" srcId="{7C938AE9-543E-4408-AC89-8B8F5574CC59}" destId="{1175928E-4A51-4074-9AED-B5B0BCE511EC}" srcOrd="0" destOrd="0" presId="urn:microsoft.com/office/officeart/2005/8/layout/equation1"/>
    <dgm:cxn modelId="{B6514711-C2BA-456C-AE7A-0155F2EB6401}" type="presOf" srcId="{A52C905E-1345-466E-81B6-79F9981E21F5}" destId="{AE558F65-CA4F-44A1-B28E-B35D88F63C05}"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3BB2A5A7-EE2D-4090-81B9-E963F0707E3C}" srcId="{F3706102-6B73-4625-AE70-9AB283745516}" destId="{24176050-00B7-47A7-B5F2-7600ED8E97F8}" srcOrd="1" destOrd="0" parTransId="{00380C79-D3EC-4EAC-A656-7C3F9C1EF225}" sibTransId="{7C938AE9-543E-4408-AC89-8B8F5574CC59}"/>
    <dgm:cxn modelId="{8F1AAEDA-1F8B-43E6-8BB6-BCA1B723078D}" type="presOf" srcId="{F3706102-6B73-4625-AE70-9AB283745516}" destId="{93546CFF-D660-473D-971B-7FB798DAC41C}" srcOrd="0" destOrd="0" presId="urn:microsoft.com/office/officeart/2005/8/layout/equation1"/>
    <dgm:cxn modelId="{DA331D83-6E8E-4B76-9017-DC9DA5325A74}" type="presOf" srcId="{24176050-00B7-47A7-B5F2-7600ED8E97F8}" destId="{ABC4FA8C-3309-43D4-81E4-B865F8A61D47}" srcOrd="0" destOrd="0" presId="urn:microsoft.com/office/officeart/2005/8/layout/equation1"/>
    <dgm:cxn modelId="{0B7D2143-1991-4E41-8278-8FD0DBFA4B7F}" type="presParOf" srcId="{93546CFF-D660-473D-971B-7FB798DAC41C}" destId="{91D65DB4-E917-4E7F-8EC3-E6272133D60E}" srcOrd="0" destOrd="0" presId="urn:microsoft.com/office/officeart/2005/8/layout/equation1"/>
    <dgm:cxn modelId="{21C1E646-B68F-485A-B5FC-55CF81155A7F}" type="presParOf" srcId="{93546CFF-D660-473D-971B-7FB798DAC41C}" destId="{0E2C1BD6-7C6A-41EF-9A99-1BCFB7A62065}" srcOrd="1" destOrd="0" presId="urn:microsoft.com/office/officeart/2005/8/layout/equation1"/>
    <dgm:cxn modelId="{79DA3205-5F6D-4D90-9D39-19F4AB5C432F}" type="presParOf" srcId="{93546CFF-D660-473D-971B-7FB798DAC41C}" destId="{EE254383-6D7D-450F-A410-B6CF85192325}" srcOrd="2" destOrd="0" presId="urn:microsoft.com/office/officeart/2005/8/layout/equation1"/>
    <dgm:cxn modelId="{D6DCC4F8-9B77-48E4-92D6-6E7BBDE75138}" type="presParOf" srcId="{93546CFF-D660-473D-971B-7FB798DAC41C}" destId="{C19BAC2C-FDB4-4D3A-ACEE-48A6586F2EC9}" srcOrd="3" destOrd="0" presId="urn:microsoft.com/office/officeart/2005/8/layout/equation1"/>
    <dgm:cxn modelId="{B83FD7B4-30BC-4220-BC54-41EE86EE2752}" type="presParOf" srcId="{93546CFF-D660-473D-971B-7FB798DAC41C}" destId="{ABC4FA8C-3309-43D4-81E4-B865F8A61D47}" srcOrd="4" destOrd="0" presId="urn:microsoft.com/office/officeart/2005/8/layout/equation1"/>
    <dgm:cxn modelId="{E1D7DBEC-8F8B-4131-8275-222881F16B0A}" type="presParOf" srcId="{93546CFF-D660-473D-971B-7FB798DAC41C}" destId="{C8E6B2A8-4675-4AC7-9092-5069D045015B}" srcOrd="5" destOrd="0" presId="urn:microsoft.com/office/officeart/2005/8/layout/equation1"/>
    <dgm:cxn modelId="{493A39FF-1EE4-46EE-96B4-248FF6A2E199}" type="presParOf" srcId="{93546CFF-D660-473D-971B-7FB798DAC41C}" destId="{1175928E-4A51-4074-9AED-B5B0BCE511EC}" srcOrd="6" destOrd="0" presId="urn:microsoft.com/office/officeart/2005/8/layout/equation1"/>
    <dgm:cxn modelId="{5B82B194-128E-47B1-BB38-A626A885884E}" type="presParOf" srcId="{93546CFF-D660-473D-971B-7FB798DAC41C}" destId="{DBFD14F8-D67F-4D1F-85A5-8DAC792C3600}" srcOrd="7" destOrd="0" presId="urn:microsoft.com/office/officeart/2005/8/layout/equation1"/>
    <dgm:cxn modelId="{8AB353D3-5CDA-49A0-8227-A55723D68173}"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bg1"/>
              </a:solidFill>
            </a:rPr>
            <a:t>Municipal Immigration Portals</a:t>
          </a:r>
          <a:endParaRPr lang="en-CA" sz="12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tx2"/>
              </a:solidFill>
            </a:rPr>
            <a:t>ESL/FSL Language Training</a:t>
          </a:r>
          <a:endParaRPr lang="en-CA" b="1" dirty="0">
            <a:solidFill>
              <a:schemeClr val="tx2"/>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FF744B93-E3AE-42FD-A94B-429708DFBA04}" type="presOf" srcId="{F3706102-6B73-4625-AE70-9AB283745516}" destId="{93546CFF-D660-473D-971B-7FB798DAC41C}" srcOrd="0" destOrd="0" presId="urn:microsoft.com/office/officeart/2005/8/layout/equation1"/>
    <dgm:cxn modelId="{04A236AC-5991-4739-9F85-261280C420AC}" type="presOf" srcId="{54B80148-857B-4859-B80A-5B45D82CAB69}" destId="{91D65DB4-E917-4E7F-8EC3-E6272133D60E}" srcOrd="0" destOrd="0" presId="urn:microsoft.com/office/officeart/2005/8/layout/equation1"/>
    <dgm:cxn modelId="{C7478F2E-907A-4299-86AE-C66036CAEC84}" srcId="{F3706102-6B73-4625-AE70-9AB283745516}" destId="{54B80148-857B-4859-B80A-5B45D82CAB69}" srcOrd="0" destOrd="0" parTransId="{E026A9C2-E5C4-40D0-8C9A-80C77F8B6CFF}" sibTransId="{E986F2F1-64A8-47A6-B2E8-2BE5C2890D24}"/>
    <dgm:cxn modelId="{8A267774-A88A-4AF0-9811-EABEE97A1498}" type="presOf" srcId="{E986F2F1-64A8-47A6-B2E8-2BE5C2890D24}" destId="{EE254383-6D7D-450F-A410-B6CF85192325}" srcOrd="0" destOrd="0" presId="urn:microsoft.com/office/officeart/2005/8/layout/equation1"/>
    <dgm:cxn modelId="{3BB2A5A7-EE2D-4090-81B9-E963F0707E3C}" srcId="{F3706102-6B73-4625-AE70-9AB283745516}" destId="{24176050-00B7-47A7-B5F2-7600ED8E97F8}" srcOrd="1" destOrd="0" parTransId="{00380C79-D3EC-4EAC-A656-7C3F9C1EF225}" sibTransId="{7C938AE9-543E-4408-AC89-8B8F5574CC59}"/>
    <dgm:cxn modelId="{3CF0781F-0A97-4221-A32B-FFC656BAE267}" type="presOf" srcId="{A52C905E-1345-466E-81B6-79F9981E21F5}" destId="{AE558F65-CA4F-44A1-B28E-B35D88F63C05}" srcOrd="0" destOrd="0" presId="urn:microsoft.com/office/officeart/2005/8/layout/equation1"/>
    <dgm:cxn modelId="{78EAB6C3-373F-4A30-A1D6-E5BC31B8A842}" type="presOf" srcId="{24176050-00B7-47A7-B5F2-7600ED8E97F8}" destId="{ABC4FA8C-3309-43D4-81E4-B865F8A61D47}"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9B9209E1-6B86-4577-90E5-D3C933EED51F}" type="presOf" srcId="{7C938AE9-543E-4408-AC89-8B8F5574CC59}" destId="{1175928E-4A51-4074-9AED-B5B0BCE511EC}" srcOrd="0" destOrd="0" presId="urn:microsoft.com/office/officeart/2005/8/layout/equation1"/>
    <dgm:cxn modelId="{4D7E22D3-6B90-4969-B1DD-A2817378BBAC}" type="presParOf" srcId="{93546CFF-D660-473D-971B-7FB798DAC41C}" destId="{91D65DB4-E917-4E7F-8EC3-E6272133D60E}" srcOrd="0" destOrd="0" presId="urn:microsoft.com/office/officeart/2005/8/layout/equation1"/>
    <dgm:cxn modelId="{99D14130-4AF8-4A68-B77D-EFCE383FE3FC}" type="presParOf" srcId="{93546CFF-D660-473D-971B-7FB798DAC41C}" destId="{0E2C1BD6-7C6A-41EF-9A99-1BCFB7A62065}" srcOrd="1" destOrd="0" presId="urn:microsoft.com/office/officeart/2005/8/layout/equation1"/>
    <dgm:cxn modelId="{A8005B64-B15F-43CA-874A-3B5868F60E42}" type="presParOf" srcId="{93546CFF-D660-473D-971B-7FB798DAC41C}" destId="{EE254383-6D7D-450F-A410-B6CF85192325}" srcOrd="2" destOrd="0" presId="urn:microsoft.com/office/officeart/2005/8/layout/equation1"/>
    <dgm:cxn modelId="{91AE2702-5EDF-4954-9518-9D3579C139C4}" type="presParOf" srcId="{93546CFF-D660-473D-971B-7FB798DAC41C}" destId="{C19BAC2C-FDB4-4D3A-ACEE-48A6586F2EC9}" srcOrd="3" destOrd="0" presId="urn:microsoft.com/office/officeart/2005/8/layout/equation1"/>
    <dgm:cxn modelId="{303E67D3-3A25-4037-AD02-72ACF05CC67F}" type="presParOf" srcId="{93546CFF-D660-473D-971B-7FB798DAC41C}" destId="{ABC4FA8C-3309-43D4-81E4-B865F8A61D47}" srcOrd="4" destOrd="0" presId="urn:microsoft.com/office/officeart/2005/8/layout/equation1"/>
    <dgm:cxn modelId="{874D8874-B5D5-4314-9458-01A67FDABDFD}" type="presParOf" srcId="{93546CFF-D660-473D-971B-7FB798DAC41C}" destId="{C8E6B2A8-4675-4AC7-9092-5069D045015B}" srcOrd="5" destOrd="0" presId="urn:microsoft.com/office/officeart/2005/8/layout/equation1"/>
    <dgm:cxn modelId="{2629BC28-7FBC-4471-9305-1F3ECFFE74F9}" type="presParOf" srcId="{93546CFF-D660-473D-971B-7FB798DAC41C}" destId="{1175928E-4A51-4074-9AED-B5B0BCE511EC}" srcOrd="6" destOrd="0" presId="urn:microsoft.com/office/officeart/2005/8/layout/equation1"/>
    <dgm:cxn modelId="{82BC9C56-2C8A-4443-913B-DAC7962D60F7}" type="presParOf" srcId="{93546CFF-D660-473D-971B-7FB798DAC41C}" destId="{DBFD14F8-D67F-4D1F-85A5-8DAC792C3600}" srcOrd="7" destOrd="0" presId="urn:microsoft.com/office/officeart/2005/8/layout/equation1"/>
    <dgm:cxn modelId="{64ACF020-13E6-48A8-B800-D356FF62ACE5}"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bg1"/>
              </a:solidFill>
            </a:rPr>
            <a:t>Municipal Immigration Portals</a:t>
          </a:r>
          <a:endParaRPr lang="en-CA" sz="12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tx2"/>
              </a:solidFill>
            </a:rPr>
            <a:t>ESL/FSL Language Training</a:t>
          </a:r>
          <a:endParaRPr lang="en-CA" b="1" dirty="0">
            <a:solidFill>
              <a:schemeClr val="tx2"/>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1BBACB92-E9AC-4991-A7AF-F86B6A333CCE}" type="presOf" srcId="{54B80148-857B-4859-B80A-5B45D82CAB69}" destId="{91D65DB4-E917-4E7F-8EC3-E6272133D60E}" srcOrd="0" destOrd="0" presId="urn:microsoft.com/office/officeart/2005/8/layout/equation1"/>
    <dgm:cxn modelId="{9BA26417-18CC-4C7E-82DA-291DFD94D4B3}" type="presOf" srcId="{F3706102-6B73-4625-AE70-9AB283745516}" destId="{93546CFF-D660-473D-971B-7FB798DAC41C}" srcOrd="0" destOrd="0" presId="urn:microsoft.com/office/officeart/2005/8/layout/equation1"/>
    <dgm:cxn modelId="{72AB2773-C743-4987-94A5-EB030514EEF7}" type="presOf" srcId="{E986F2F1-64A8-47A6-B2E8-2BE5C2890D24}" destId="{EE254383-6D7D-450F-A410-B6CF85192325}" srcOrd="0" destOrd="0" presId="urn:microsoft.com/office/officeart/2005/8/layout/equation1"/>
    <dgm:cxn modelId="{30158640-79B8-4665-90F1-F54B13AEE80B}" type="presOf" srcId="{7C938AE9-543E-4408-AC89-8B8F5574CC59}" destId="{1175928E-4A51-4074-9AED-B5B0BCE511EC}" srcOrd="0" destOrd="0" presId="urn:microsoft.com/office/officeart/2005/8/layout/equation1"/>
    <dgm:cxn modelId="{C7478F2E-907A-4299-86AE-C66036CAEC84}" srcId="{F3706102-6B73-4625-AE70-9AB283745516}" destId="{54B80148-857B-4859-B80A-5B45D82CAB69}" srcOrd="0" destOrd="0" parTransId="{E026A9C2-E5C4-40D0-8C9A-80C77F8B6CFF}" sibTransId="{E986F2F1-64A8-47A6-B2E8-2BE5C2890D24}"/>
    <dgm:cxn modelId="{CA8913EF-635D-4B0A-8A39-DDB48B71D58B}" type="presOf" srcId="{A52C905E-1345-466E-81B6-79F9981E21F5}" destId="{AE558F65-CA4F-44A1-B28E-B35D88F63C05}" srcOrd="0" destOrd="0" presId="urn:microsoft.com/office/officeart/2005/8/layout/equation1"/>
    <dgm:cxn modelId="{3BB2A5A7-EE2D-4090-81B9-E963F0707E3C}" srcId="{F3706102-6B73-4625-AE70-9AB283745516}" destId="{24176050-00B7-47A7-B5F2-7600ED8E97F8}" srcOrd="1" destOrd="0" parTransId="{00380C79-D3EC-4EAC-A656-7C3F9C1EF225}" sibTransId="{7C938AE9-543E-4408-AC89-8B8F5574CC59}"/>
    <dgm:cxn modelId="{F070C49D-67D6-4C6D-8107-5BCE7516DFFA}" type="presOf" srcId="{24176050-00B7-47A7-B5F2-7600ED8E97F8}" destId="{ABC4FA8C-3309-43D4-81E4-B865F8A61D47}"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0DCEF0BE-9FE9-47A0-AF6A-28A2793D464A}" type="presParOf" srcId="{93546CFF-D660-473D-971B-7FB798DAC41C}" destId="{91D65DB4-E917-4E7F-8EC3-E6272133D60E}" srcOrd="0" destOrd="0" presId="urn:microsoft.com/office/officeart/2005/8/layout/equation1"/>
    <dgm:cxn modelId="{F03DDAD2-82D2-4C1F-AA66-EE2AC0F269B7}" type="presParOf" srcId="{93546CFF-D660-473D-971B-7FB798DAC41C}" destId="{0E2C1BD6-7C6A-41EF-9A99-1BCFB7A62065}" srcOrd="1" destOrd="0" presId="urn:microsoft.com/office/officeart/2005/8/layout/equation1"/>
    <dgm:cxn modelId="{02F550B5-39F3-4B5A-89D4-5713149AFD86}" type="presParOf" srcId="{93546CFF-D660-473D-971B-7FB798DAC41C}" destId="{EE254383-6D7D-450F-A410-B6CF85192325}" srcOrd="2" destOrd="0" presId="urn:microsoft.com/office/officeart/2005/8/layout/equation1"/>
    <dgm:cxn modelId="{4E43CB3E-271F-4AD6-8867-B0F5CA941736}" type="presParOf" srcId="{93546CFF-D660-473D-971B-7FB798DAC41C}" destId="{C19BAC2C-FDB4-4D3A-ACEE-48A6586F2EC9}" srcOrd="3" destOrd="0" presId="urn:microsoft.com/office/officeart/2005/8/layout/equation1"/>
    <dgm:cxn modelId="{F6E52345-9483-4C4E-9139-F0093251B3A6}" type="presParOf" srcId="{93546CFF-D660-473D-971B-7FB798DAC41C}" destId="{ABC4FA8C-3309-43D4-81E4-B865F8A61D47}" srcOrd="4" destOrd="0" presId="urn:microsoft.com/office/officeart/2005/8/layout/equation1"/>
    <dgm:cxn modelId="{5C27EAB3-716D-4D1A-86E5-7C828D3BD853}" type="presParOf" srcId="{93546CFF-D660-473D-971B-7FB798DAC41C}" destId="{C8E6B2A8-4675-4AC7-9092-5069D045015B}" srcOrd="5" destOrd="0" presId="urn:microsoft.com/office/officeart/2005/8/layout/equation1"/>
    <dgm:cxn modelId="{DC949DEC-599C-4C1C-BB01-CA3B59121B06}" type="presParOf" srcId="{93546CFF-D660-473D-971B-7FB798DAC41C}" destId="{1175928E-4A51-4074-9AED-B5B0BCE511EC}" srcOrd="6" destOrd="0" presId="urn:microsoft.com/office/officeart/2005/8/layout/equation1"/>
    <dgm:cxn modelId="{7FDF4399-CAED-4453-8587-638F6482B15C}" type="presParOf" srcId="{93546CFF-D660-473D-971B-7FB798DAC41C}" destId="{DBFD14F8-D67F-4D1F-85A5-8DAC792C3600}" srcOrd="7" destOrd="0" presId="urn:microsoft.com/office/officeart/2005/8/layout/equation1"/>
    <dgm:cxn modelId="{76289623-8AA0-4F82-8E1A-56CAE2D95893}"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bg1"/>
              </a:solidFill>
            </a:rPr>
            <a:t>Municipal Immigration Portals</a:t>
          </a:r>
          <a:endParaRPr lang="en-CA" sz="12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tx2"/>
              </a:solidFill>
            </a:rPr>
            <a:t>ESL/FSL Language Training</a:t>
          </a:r>
          <a:endParaRPr lang="en-CA" b="1" dirty="0">
            <a:solidFill>
              <a:schemeClr val="tx2"/>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C7478F2E-907A-4299-86AE-C66036CAEC84}" srcId="{F3706102-6B73-4625-AE70-9AB283745516}" destId="{54B80148-857B-4859-B80A-5B45D82CAB69}" srcOrd="0" destOrd="0" parTransId="{E026A9C2-E5C4-40D0-8C9A-80C77F8B6CFF}" sibTransId="{E986F2F1-64A8-47A6-B2E8-2BE5C2890D24}"/>
    <dgm:cxn modelId="{BFE07690-4708-4521-8DF5-D3BCB5E14475}" type="presOf" srcId="{54B80148-857B-4859-B80A-5B45D82CAB69}" destId="{91D65DB4-E917-4E7F-8EC3-E6272133D60E}" srcOrd="0" destOrd="0" presId="urn:microsoft.com/office/officeart/2005/8/layout/equation1"/>
    <dgm:cxn modelId="{1D49D6A8-99D1-44E4-B6B2-66F862912247}" type="presOf" srcId="{24176050-00B7-47A7-B5F2-7600ED8E97F8}" destId="{ABC4FA8C-3309-43D4-81E4-B865F8A61D47}" srcOrd="0" destOrd="0" presId="urn:microsoft.com/office/officeart/2005/8/layout/equation1"/>
    <dgm:cxn modelId="{69930643-A2E2-4566-9F36-5F99A82729D0}" type="presOf" srcId="{7C938AE9-543E-4408-AC89-8B8F5574CC59}" destId="{1175928E-4A51-4074-9AED-B5B0BCE511EC}" srcOrd="0" destOrd="0" presId="urn:microsoft.com/office/officeart/2005/8/layout/equation1"/>
    <dgm:cxn modelId="{DF94B548-FE69-460C-B218-C46C2A822D00}" type="presOf" srcId="{E986F2F1-64A8-47A6-B2E8-2BE5C2890D24}" destId="{EE254383-6D7D-450F-A410-B6CF85192325}" srcOrd="0" destOrd="0" presId="urn:microsoft.com/office/officeart/2005/8/layout/equation1"/>
    <dgm:cxn modelId="{EB86E10D-4604-4D0F-92C9-87072858463B}" type="presOf" srcId="{F3706102-6B73-4625-AE70-9AB283745516}" destId="{93546CFF-D660-473D-971B-7FB798DAC41C}"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3BB2A5A7-EE2D-4090-81B9-E963F0707E3C}" srcId="{F3706102-6B73-4625-AE70-9AB283745516}" destId="{24176050-00B7-47A7-B5F2-7600ED8E97F8}" srcOrd="1" destOrd="0" parTransId="{00380C79-D3EC-4EAC-A656-7C3F9C1EF225}" sibTransId="{7C938AE9-543E-4408-AC89-8B8F5574CC59}"/>
    <dgm:cxn modelId="{8A794AC8-339A-413B-BB70-F2F238B261E0}" type="presOf" srcId="{A52C905E-1345-466E-81B6-79F9981E21F5}" destId="{AE558F65-CA4F-44A1-B28E-B35D88F63C05}" srcOrd="0" destOrd="0" presId="urn:microsoft.com/office/officeart/2005/8/layout/equation1"/>
    <dgm:cxn modelId="{E7999A23-AAC1-4A69-BCF9-FD382FB23EEB}" type="presParOf" srcId="{93546CFF-D660-473D-971B-7FB798DAC41C}" destId="{91D65DB4-E917-4E7F-8EC3-E6272133D60E}" srcOrd="0" destOrd="0" presId="urn:microsoft.com/office/officeart/2005/8/layout/equation1"/>
    <dgm:cxn modelId="{E8B7B637-F85F-4461-B880-BEB01A998FF4}" type="presParOf" srcId="{93546CFF-D660-473D-971B-7FB798DAC41C}" destId="{0E2C1BD6-7C6A-41EF-9A99-1BCFB7A62065}" srcOrd="1" destOrd="0" presId="urn:microsoft.com/office/officeart/2005/8/layout/equation1"/>
    <dgm:cxn modelId="{39A1F41C-737B-4AC5-B910-9C56B6E55F2B}" type="presParOf" srcId="{93546CFF-D660-473D-971B-7FB798DAC41C}" destId="{EE254383-6D7D-450F-A410-B6CF85192325}" srcOrd="2" destOrd="0" presId="urn:microsoft.com/office/officeart/2005/8/layout/equation1"/>
    <dgm:cxn modelId="{7F9F146D-CBC4-4E40-BFEB-94B9E8BE620A}" type="presParOf" srcId="{93546CFF-D660-473D-971B-7FB798DAC41C}" destId="{C19BAC2C-FDB4-4D3A-ACEE-48A6586F2EC9}" srcOrd="3" destOrd="0" presId="urn:microsoft.com/office/officeart/2005/8/layout/equation1"/>
    <dgm:cxn modelId="{00CC68AF-C1EA-4AF7-9F60-A803D14663CE}" type="presParOf" srcId="{93546CFF-D660-473D-971B-7FB798DAC41C}" destId="{ABC4FA8C-3309-43D4-81E4-B865F8A61D47}" srcOrd="4" destOrd="0" presId="urn:microsoft.com/office/officeart/2005/8/layout/equation1"/>
    <dgm:cxn modelId="{CA5E9C49-15F8-4B4C-89E6-5A7CD3CD6684}" type="presParOf" srcId="{93546CFF-D660-473D-971B-7FB798DAC41C}" destId="{C8E6B2A8-4675-4AC7-9092-5069D045015B}" srcOrd="5" destOrd="0" presId="urn:microsoft.com/office/officeart/2005/8/layout/equation1"/>
    <dgm:cxn modelId="{78BD046F-602C-413B-A9ED-D1FB84032AD1}" type="presParOf" srcId="{93546CFF-D660-473D-971B-7FB798DAC41C}" destId="{1175928E-4A51-4074-9AED-B5B0BCE511EC}" srcOrd="6" destOrd="0" presId="urn:microsoft.com/office/officeart/2005/8/layout/equation1"/>
    <dgm:cxn modelId="{3CA6FF3E-1E61-40DD-A117-0129BFE330B1}" type="presParOf" srcId="{93546CFF-D660-473D-971B-7FB798DAC41C}" destId="{DBFD14F8-D67F-4D1F-85A5-8DAC792C3600}" srcOrd="7" destOrd="0" presId="urn:microsoft.com/office/officeart/2005/8/layout/equation1"/>
    <dgm:cxn modelId="{E0E7BFC3-5F91-4F41-A3D4-54ABF261DA40}"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1200" b="1" dirty="0" smtClean="0">
              <a:solidFill>
                <a:schemeClr val="bg1"/>
              </a:solidFill>
            </a:rPr>
            <a:t>Municipal Immigration Portals</a:t>
          </a:r>
          <a:endParaRPr lang="en-CA" sz="12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tx2"/>
              </a:solidFill>
            </a:rPr>
            <a:t>ESL/FSL Language Training</a:t>
          </a:r>
          <a:endParaRPr lang="en-CA" b="1" dirty="0">
            <a:solidFill>
              <a:schemeClr val="tx2"/>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dirty="0" smtClean="0"/>
            <a:t>Accelerated Settlement and Integration</a:t>
          </a:r>
          <a:endParaRPr lang="en-CA"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C7478F2E-907A-4299-86AE-C66036CAEC84}" srcId="{F3706102-6B73-4625-AE70-9AB283745516}" destId="{54B80148-857B-4859-B80A-5B45D82CAB69}" srcOrd="0" destOrd="0" parTransId="{E026A9C2-E5C4-40D0-8C9A-80C77F8B6CFF}" sibTransId="{E986F2F1-64A8-47A6-B2E8-2BE5C2890D24}"/>
    <dgm:cxn modelId="{1A06FCB8-76C3-49F2-96B3-77B791CA6E89}" type="presOf" srcId="{24176050-00B7-47A7-B5F2-7600ED8E97F8}" destId="{ABC4FA8C-3309-43D4-81E4-B865F8A61D47}" srcOrd="0" destOrd="0" presId="urn:microsoft.com/office/officeart/2005/8/layout/equation1"/>
    <dgm:cxn modelId="{220AD8CB-1A6C-4E66-B2EF-0CE7A78DCB1C}" type="presOf" srcId="{54B80148-857B-4859-B80A-5B45D82CAB69}" destId="{91D65DB4-E917-4E7F-8EC3-E6272133D60E}" srcOrd="0" destOrd="0" presId="urn:microsoft.com/office/officeart/2005/8/layout/equation1"/>
    <dgm:cxn modelId="{85D284CA-E737-4505-89A5-18DB66EEDA14}" type="presOf" srcId="{E986F2F1-64A8-47A6-B2E8-2BE5C2890D24}" destId="{EE254383-6D7D-450F-A410-B6CF85192325}" srcOrd="0" destOrd="0" presId="urn:microsoft.com/office/officeart/2005/8/layout/equation1"/>
    <dgm:cxn modelId="{B8FA7885-46E4-4216-A255-F4C61278A041}" type="presOf" srcId="{F3706102-6B73-4625-AE70-9AB283745516}" destId="{93546CFF-D660-473D-971B-7FB798DAC41C}" srcOrd="0" destOrd="0" presId="urn:microsoft.com/office/officeart/2005/8/layout/equation1"/>
    <dgm:cxn modelId="{0978ED0C-DEFB-449B-8E51-99738152E74C}" type="presOf" srcId="{7C938AE9-543E-4408-AC89-8B8F5574CC59}" destId="{1175928E-4A51-4074-9AED-B5B0BCE511EC}"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3BB2A5A7-EE2D-4090-81B9-E963F0707E3C}" srcId="{F3706102-6B73-4625-AE70-9AB283745516}" destId="{24176050-00B7-47A7-B5F2-7600ED8E97F8}" srcOrd="1" destOrd="0" parTransId="{00380C79-D3EC-4EAC-A656-7C3F9C1EF225}" sibTransId="{7C938AE9-543E-4408-AC89-8B8F5574CC59}"/>
    <dgm:cxn modelId="{68A57AC3-ADD0-4FF9-8F96-025FE469E472}" type="presOf" srcId="{A52C905E-1345-466E-81B6-79F9981E21F5}" destId="{AE558F65-CA4F-44A1-B28E-B35D88F63C05}" srcOrd="0" destOrd="0" presId="urn:microsoft.com/office/officeart/2005/8/layout/equation1"/>
    <dgm:cxn modelId="{1F141C53-BEF2-4152-90BC-4E164B21E55A}" type="presParOf" srcId="{93546CFF-D660-473D-971B-7FB798DAC41C}" destId="{91D65DB4-E917-4E7F-8EC3-E6272133D60E}" srcOrd="0" destOrd="0" presId="urn:microsoft.com/office/officeart/2005/8/layout/equation1"/>
    <dgm:cxn modelId="{24E781FC-748A-4234-AC8D-24E59EDC6807}" type="presParOf" srcId="{93546CFF-D660-473D-971B-7FB798DAC41C}" destId="{0E2C1BD6-7C6A-41EF-9A99-1BCFB7A62065}" srcOrd="1" destOrd="0" presId="urn:microsoft.com/office/officeart/2005/8/layout/equation1"/>
    <dgm:cxn modelId="{2A765C87-74C2-4A12-BDED-08A1907406D7}" type="presParOf" srcId="{93546CFF-D660-473D-971B-7FB798DAC41C}" destId="{EE254383-6D7D-450F-A410-B6CF85192325}" srcOrd="2" destOrd="0" presId="urn:microsoft.com/office/officeart/2005/8/layout/equation1"/>
    <dgm:cxn modelId="{21EDE40D-9F5D-45CB-85B9-AE5EEF534877}" type="presParOf" srcId="{93546CFF-D660-473D-971B-7FB798DAC41C}" destId="{C19BAC2C-FDB4-4D3A-ACEE-48A6586F2EC9}" srcOrd="3" destOrd="0" presId="urn:microsoft.com/office/officeart/2005/8/layout/equation1"/>
    <dgm:cxn modelId="{67982537-59FB-4738-A5F3-F4F6043C9EE3}" type="presParOf" srcId="{93546CFF-D660-473D-971B-7FB798DAC41C}" destId="{ABC4FA8C-3309-43D4-81E4-B865F8A61D47}" srcOrd="4" destOrd="0" presId="urn:microsoft.com/office/officeart/2005/8/layout/equation1"/>
    <dgm:cxn modelId="{8F5EEA82-F89F-4F86-BF9E-0A5CD939CD38}" type="presParOf" srcId="{93546CFF-D660-473D-971B-7FB798DAC41C}" destId="{C8E6B2A8-4675-4AC7-9092-5069D045015B}" srcOrd="5" destOrd="0" presId="urn:microsoft.com/office/officeart/2005/8/layout/equation1"/>
    <dgm:cxn modelId="{6CA6E766-B5C3-4EBB-80E5-8C4088B228DF}" type="presParOf" srcId="{93546CFF-D660-473D-971B-7FB798DAC41C}" destId="{1175928E-4A51-4074-9AED-B5B0BCE511EC}" srcOrd="6" destOrd="0" presId="urn:microsoft.com/office/officeart/2005/8/layout/equation1"/>
    <dgm:cxn modelId="{7CCDC3F1-799F-4479-8245-EBEAD1A5EA55}" type="presParOf" srcId="{93546CFF-D660-473D-971B-7FB798DAC41C}" destId="{DBFD14F8-D67F-4D1F-85A5-8DAC792C3600}" srcOrd="7" destOrd="0" presId="urn:microsoft.com/office/officeart/2005/8/layout/equation1"/>
    <dgm:cxn modelId="{C9FD0564-7D77-41D9-8AAF-96CA79350F49}"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706102-6B73-4625-AE70-9AB283745516}"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54B80148-857B-4859-B80A-5B45D82CAB69}">
      <dgm:prSet phldrT="[Text]" custT="1"/>
      <dgm:spPr/>
      <dgm:t>
        <a:bodyPr/>
        <a:lstStyle/>
        <a:p>
          <a:r>
            <a:rPr lang="en-CA" sz="2400" b="1" dirty="0" smtClean="0">
              <a:solidFill>
                <a:schemeClr val="bg1"/>
              </a:solidFill>
            </a:rPr>
            <a:t>Municipal Immigration Portals</a:t>
          </a:r>
          <a:endParaRPr lang="en-CA" sz="2400" b="1" dirty="0">
            <a:solidFill>
              <a:schemeClr val="bg1"/>
            </a:solidFill>
          </a:endParaRPr>
        </a:p>
      </dgm:t>
    </dgm:pt>
    <dgm:pt modelId="{E026A9C2-E5C4-40D0-8C9A-80C77F8B6CFF}" type="parTrans" cxnId="{C7478F2E-907A-4299-86AE-C66036CAEC84}">
      <dgm:prSet/>
      <dgm:spPr/>
      <dgm:t>
        <a:bodyPr/>
        <a:lstStyle/>
        <a:p>
          <a:endParaRPr lang="en-CA"/>
        </a:p>
      </dgm:t>
    </dgm:pt>
    <dgm:pt modelId="{E986F2F1-64A8-47A6-B2E8-2BE5C2890D24}" type="sibTrans" cxnId="{C7478F2E-907A-4299-86AE-C66036CAEC84}">
      <dgm:prSet/>
      <dgm:spPr/>
      <dgm:t>
        <a:bodyPr/>
        <a:lstStyle/>
        <a:p>
          <a:endParaRPr lang="en-CA"/>
        </a:p>
      </dgm:t>
    </dgm:pt>
    <dgm:pt modelId="{24176050-00B7-47A7-B5F2-7600ED8E97F8}">
      <dgm:prSet phldrT="[Text]"/>
      <dgm:spPr/>
      <dgm:t>
        <a:bodyPr/>
        <a:lstStyle/>
        <a:p>
          <a:r>
            <a:rPr lang="en-CA" b="1" dirty="0" smtClean="0">
              <a:solidFill>
                <a:schemeClr val="bg1"/>
              </a:solidFill>
            </a:rPr>
            <a:t>ESL/FSL Language Training</a:t>
          </a:r>
          <a:endParaRPr lang="en-CA" b="1" dirty="0">
            <a:solidFill>
              <a:schemeClr val="bg1"/>
            </a:solidFill>
          </a:endParaRPr>
        </a:p>
      </dgm:t>
    </dgm:pt>
    <dgm:pt modelId="{00380C79-D3EC-4EAC-A656-7C3F9C1EF225}" type="parTrans" cxnId="{3BB2A5A7-EE2D-4090-81B9-E963F0707E3C}">
      <dgm:prSet/>
      <dgm:spPr/>
      <dgm:t>
        <a:bodyPr/>
        <a:lstStyle/>
        <a:p>
          <a:endParaRPr lang="en-CA"/>
        </a:p>
      </dgm:t>
    </dgm:pt>
    <dgm:pt modelId="{7C938AE9-543E-4408-AC89-8B8F5574CC59}" type="sibTrans" cxnId="{3BB2A5A7-EE2D-4090-81B9-E963F0707E3C}">
      <dgm:prSet/>
      <dgm:spPr/>
      <dgm:t>
        <a:bodyPr/>
        <a:lstStyle/>
        <a:p>
          <a:endParaRPr lang="en-CA"/>
        </a:p>
      </dgm:t>
    </dgm:pt>
    <dgm:pt modelId="{A52C905E-1345-466E-81B6-79F9981E21F5}">
      <dgm:prSet phldrT="[Text]"/>
      <dgm:spPr/>
      <dgm:t>
        <a:bodyPr/>
        <a:lstStyle/>
        <a:p>
          <a:r>
            <a:rPr lang="en-CA" b="1" dirty="0" smtClean="0"/>
            <a:t>Accelerated Settlement and Integration</a:t>
          </a:r>
          <a:endParaRPr lang="en-CA" b="1" dirty="0"/>
        </a:p>
      </dgm:t>
    </dgm:pt>
    <dgm:pt modelId="{A08ED14F-D0C4-41F7-93AD-7BA1B373B3ED}" type="parTrans" cxnId="{4FA99A7D-D3FA-4939-AA1E-F0C11CFD3B56}">
      <dgm:prSet/>
      <dgm:spPr/>
      <dgm:t>
        <a:bodyPr/>
        <a:lstStyle/>
        <a:p>
          <a:endParaRPr lang="en-CA"/>
        </a:p>
      </dgm:t>
    </dgm:pt>
    <dgm:pt modelId="{D4949593-278D-4215-9DB3-CD3095A3A711}" type="sibTrans" cxnId="{4FA99A7D-D3FA-4939-AA1E-F0C11CFD3B56}">
      <dgm:prSet/>
      <dgm:spPr/>
      <dgm:t>
        <a:bodyPr/>
        <a:lstStyle/>
        <a:p>
          <a:endParaRPr lang="en-CA"/>
        </a:p>
      </dgm:t>
    </dgm:pt>
    <dgm:pt modelId="{93546CFF-D660-473D-971B-7FB798DAC41C}" type="pres">
      <dgm:prSet presAssocID="{F3706102-6B73-4625-AE70-9AB283745516}" presName="linearFlow" presStyleCnt="0">
        <dgm:presLayoutVars>
          <dgm:dir/>
          <dgm:resizeHandles val="exact"/>
        </dgm:presLayoutVars>
      </dgm:prSet>
      <dgm:spPr/>
    </dgm:pt>
    <dgm:pt modelId="{91D65DB4-E917-4E7F-8EC3-E6272133D60E}" type="pres">
      <dgm:prSet presAssocID="{54B80148-857B-4859-B80A-5B45D82CAB69}" presName="node" presStyleLbl="node1" presStyleIdx="0" presStyleCnt="3">
        <dgm:presLayoutVars>
          <dgm:bulletEnabled val="1"/>
        </dgm:presLayoutVars>
      </dgm:prSet>
      <dgm:spPr/>
      <dgm:t>
        <a:bodyPr/>
        <a:lstStyle/>
        <a:p>
          <a:endParaRPr lang="en-CA"/>
        </a:p>
      </dgm:t>
    </dgm:pt>
    <dgm:pt modelId="{0E2C1BD6-7C6A-41EF-9A99-1BCFB7A62065}" type="pres">
      <dgm:prSet presAssocID="{E986F2F1-64A8-47A6-B2E8-2BE5C2890D24}" presName="spacerL" presStyleCnt="0"/>
      <dgm:spPr/>
    </dgm:pt>
    <dgm:pt modelId="{EE254383-6D7D-450F-A410-B6CF85192325}" type="pres">
      <dgm:prSet presAssocID="{E986F2F1-64A8-47A6-B2E8-2BE5C2890D24}" presName="sibTrans" presStyleLbl="sibTrans2D1" presStyleIdx="0" presStyleCnt="2"/>
      <dgm:spPr/>
      <dgm:t>
        <a:bodyPr/>
        <a:lstStyle/>
        <a:p>
          <a:endParaRPr lang="en-CA"/>
        </a:p>
      </dgm:t>
    </dgm:pt>
    <dgm:pt modelId="{C19BAC2C-FDB4-4D3A-ACEE-48A6586F2EC9}" type="pres">
      <dgm:prSet presAssocID="{E986F2F1-64A8-47A6-B2E8-2BE5C2890D24}" presName="spacerR" presStyleCnt="0"/>
      <dgm:spPr/>
    </dgm:pt>
    <dgm:pt modelId="{ABC4FA8C-3309-43D4-81E4-B865F8A61D47}" type="pres">
      <dgm:prSet presAssocID="{24176050-00B7-47A7-B5F2-7600ED8E97F8}" presName="node" presStyleLbl="node1" presStyleIdx="1" presStyleCnt="3">
        <dgm:presLayoutVars>
          <dgm:bulletEnabled val="1"/>
        </dgm:presLayoutVars>
      </dgm:prSet>
      <dgm:spPr/>
      <dgm:t>
        <a:bodyPr/>
        <a:lstStyle/>
        <a:p>
          <a:endParaRPr lang="en-CA"/>
        </a:p>
      </dgm:t>
    </dgm:pt>
    <dgm:pt modelId="{C8E6B2A8-4675-4AC7-9092-5069D045015B}" type="pres">
      <dgm:prSet presAssocID="{7C938AE9-543E-4408-AC89-8B8F5574CC59}" presName="spacerL" presStyleCnt="0"/>
      <dgm:spPr/>
    </dgm:pt>
    <dgm:pt modelId="{1175928E-4A51-4074-9AED-B5B0BCE511EC}" type="pres">
      <dgm:prSet presAssocID="{7C938AE9-543E-4408-AC89-8B8F5574CC59}" presName="sibTrans" presStyleLbl="sibTrans2D1" presStyleIdx="1" presStyleCnt="2"/>
      <dgm:spPr/>
      <dgm:t>
        <a:bodyPr/>
        <a:lstStyle/>
        <a:p>
          <a:endParaRPr lang="en-CA"/>
        </a:p>
      </dgm:t>
    </dgm:pt>
    <dgm:pt modelId="{DBFD14F8-D67F-4D1F-85A5-8DAC792C3600}" type="pres">
      <dgm:prSet presAssocID="{7C938AE9-543E-4408-AC89-8B8F5574CC59}" presName="spacerR" presStyleCnt="0"/>
      <dgm:spPr/>
    </dgm:pt>
    <dgm:pt modelId="{AE558F65-CA4F-44A1-B28E-B35D88F63C05}" type="pres">
      <dgm:prSet presAssocID="{A52C905E-1345-466E-81B6-79F9981E21F5}" presName="node" presStyleLbl="node1" presStyleIdx="2" presStyleCnt="3">
        <dgm:presLayoutVars>
          <dgm:bulletEnabled val="1"/>
        </dgm:presLayoutVars>
      </dgm:prSet>
      <dgm:spPr/>
      <dgm:t>
        <a:bodyPr/>
        <a:lstStyle/>
        <a:p>
          <a:endParaRPr lang="en-CA"/>
        </a:p>
      </dgm:t>
    </dgm:pt>
  </dgm:ptLst>
  <dgm:cxnLst>
    <dgm:cxn modelId="{C7478F2E-907A-4299-86AE-C66036CAEC84}" srcId="{F3706102-6B73-4625-AE70-9AB283745516}" destId="{54B80148-857B-4859-B80A-5B45D82CAB69}" srcOrd="0" destOrd="0" parTransId="{E026A9C2-E5C4-40D0-8C9A-80C77F8B6CFF}" sibTransId="{E986F2F1-64A8-47A6-B2E8-2BE5C2890D24}"/>
    <dgm:cxn modelId="{1C8E77C6-3725-45BB-A98C-91992C8C0D7B}" type="presOf" srcId="{24176050-00B7-47A7-B5F2-7600ED8E97F8}" destId="{ABC4FA8C-3309-43D4-81E4-B865F8A61D47}" srcOrd="0" destOrd="0" presId="urn:microsoft.com/office/officeart/2005/8/layout/equation1"/>
    <dgm:cxn modelId="{91B12B4A-C101-4C17-95EC-1B8755B6C810}" type="presOf" srcId="{F3706102-6B73-4625-AE70-9AB283745516}" destId="{93546CFF-D660-473D-971B-7FB798DAC41C}" srcOrd="0" destOrd="0" presId="urn:microsoft.com/office/officeart/2005/8/layout/equation1"/>
    <dgm:cxn modelId="{751FF8F5-676F-4BDD-845B-C9B14ECEA5B7}" type="presOf" srcId="{A52C905E-1345-466E-81B6-79F9981E21F5}" destId="{AE558F65-CA4F-44A1-B28E-B35D88F63C05}" srcOrd="0" destOrd="0" presId="urn:microsoft.com/office/officeart/2005/8/layout/equation1"/>
    <dgm:cxn modelId="{21E7EF87-1D75-4683-B0FC-28DF6E61B633}" type="presOf" srcId="{54B80148-857B-4859-B80A-5B45D82CAB69}" destId="{91D65DB4-E917-4E7F-8EC3-E6272133D60E}" srcOrd="0" destOrd="0" presId="urn:microsoft.com/office/officeart/2005/8/layout/equation1"/>
    <dgm:cxn modelId="{40F4C77C-33D1-4156-8627-B7FC545D66D6}" type="presOf" srcId="{E986F2F1-64A8-47A6-B2E8-2BE5C2890D24}" destId="{EE254383-6D7D-450F-A410-B6CF85192325}" srcOrd="0" destOrd="0" presId="urn:microsoft.com/office/officeart/2005/8/layout/equation1"/>
    <dgm:cxn modelId="{8B8F828E-5C7B-4F34-8576-9F8647DFBFE3}" type="presOf" srcId="{7C938AE9-543E-4408-AC89-8B8F5574CC59}" destId="{1175928E-4A51-4074-9AED-B5B0BCE511EC}" srcOrd="0" destOrd="0" presId="urn:microsoft.com/office/officeart/2005/8/layout/equation1"/>
    <dgm:cxn modelId="{4FA99A7D-D3FA-4939-AA1E-F0C11CFD3B56}" srcId="{F3706102-6B73-4625-AE70-9AB283745516}" destId="{A52C905E-1345-466E-81B6-79F9981E21F5}" srcOrd="2" destOrd="0" parTransId="{A08ED14F-D0C4-41F7-93AD-7BA1B373B3ED}" sibTransId="{D4949593-278D-4215-9DB3-CD3095A3A711}"/>
    <dgm:cxn modelId="{3BB2A5A7-EE2D-4090-81B9-E963F0707E3C}" srcId="{F3706102-6B73-4625-AE70-9AB283745516}" destId="{24176050-00B7-47A7-B5F2-7600ED8E97F8}" srcOrd="1" destOrd="0" parTransId="{00380C79-D3EC-4EAC-A656-7C3F9C1EF225}" sibTransId="{7C938AE9-543E-4408-AC89-8B8F5574CC59}"/>
    <dgm:cxn modelId="{7BD31D26-F9A7-4642-B9E6-A7FEB7C94C20}" type="presParOf" srcId="{93546CFF-D660-473D-971B-7FB798DAC41C}" destId="{91D65DB4-E917-4E7F-8EC3-E6272133D60E}" srcOrd="0" destOrd="0" presId="urn:microsoft.com/office/officeart/2005/8/layout/equation1"/>
    <dgm:cxn modelId="{7C57E920-1573-4FD8-A4C1-7C2E77651A7F}" type="presParOf" srcId="{93546CFF-D660-473D-971B-7FB798DAC41C}" destId="{0E2C1BD6-7C6A-41EF-9A99-1BCFB7A62065}" srcOrd="1" destOrd="0" presId="urn:microsoft.com/office/officeart/2005/8/layout/equation1"/>
    <dgm:cxn modelId="{57D38DF1-486C-41F5-9046-94C7C6DC2A18}" type="presParOf" srcId="{93546CFF-D660-473D-971B-7FB798DAC41C}" destId="{EE254383-6D7D-450F-A410-B6CF85192325}" srcOrd="2" destOrd="0" presId="urn:microsoft.com/office/officeart/2005/8/layout/equation1"/>
    <dgm:cxn modelId="{818D471C-0F7D-49C2-A743-B0D17A9AD900}" type="presParOf" srcId="{93546CFF-D660-473D-971B-7FB798DAC41C}" destId="{C19BAC2C-FDB4-4D3A-ACEE-48A6586F2EC9}" srcOrd="3" destOrd="0" presId="urn:microsoft.com/office/officeart/2005/8/layout/equation1"/>
    <dgm:cxn modelId="{18965C4B-A710-4DFC-8472-A2C0DCC35C19}" type="presParOf" srcId="{93546CFF-D660-473D-971B-7FB798DAC41C}" destId="{ABC4FA8C-3309-43D4-81E4-B865F8A61D47}" srcOrd="4" destOrd="0" presId="urn:microsoft.com/office/officeart/2005/8/layout/equation1"/>
    <dgm:cxn modelId="{94FC5A4F-3B05-4D95-B9F6-3CBEB479388F}" type="presParOf" srcId="{93546CFF-D660-473D-971B-7FB798DAC41C}" destId="{C8E6B2A8-4675-4AC7-9092-5069D045015B}" srcOrd="5" destOrd="0" presId="urn:microsoft.com/office/officeart/2005/8/layout/equation1"/>
    <dgm:cxn modelId="{0B323F0C-8BAE-4C4B-900A-A5DFA4CC8C03}" type="presParOf" srcId="{93546CFF-D660-473D-971B-7FB798DAC41C}" destId="{1175928E-4A51-4074-9AED-B5B0BCE511EC}" srcOrd="6" destOrd="0" presId="urn:microsoft.com/office/officeart/2005/8/layout/equation1"/>
    <dgm:cxn modelId="{66381B3E-F3B3-4172-9EAB-48A416C2998F}" type="presParOf" srcId="{93546CFF-D660-473D-971B-7FB798DAC41C}" destId="{DBFD14F8-D67F-4D1F-85A5-8DAC792C3600}" srcOrd="7" destOrd="0" presId="urn:microsoft.com/office/officeart/2005/8/layout/equation1"/>
    <dgm:cxn modelId="{08B7BF35-531F-49E3-96E9-12ED74D04751}" type="presParOf" srcId="{93546CFF-D660-473D-971B-7FB798DAC41C}" destId="{AE558F65-CA4F-44A1-B28E-B35D88F63C0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C84384-2899-4F9A-822F-0DCD4DED875D}" type="doc">
      <dgm:prSet loTypeId="urn:microsoft.com/office/officeart/2005/8/layout/hProcess9" loCatId="process" qsTypeId="urn:microsoft.com/office/officeart/2005/8/quickstyle/simple1" qsCatId="simple" csTypeId="urn:microsoft.com/office/officeart/2005/8/colors/accent1_2" csCatId="accent1" phldr="1"/>
      <dgm:spPr/>
    </dgm:pt>
    <dgm:pt modelId="{94F72176-7D91-43CD-AFEE-AC32025119D1}">
      <dgm:prSet phldrT="[Text]"/>
      <dgm:spPr/>
      <dgm:t>
        <a:bodyPr/>
        <a:lstStyle/>
        <a:p>
          <a:r>
            <a:rPr lang="en-CA" dirty="0" smtClean="0"/>
            <a:t>Clustered can do statements </a:t>
          </a:r>
        </a:p>
        <a:p>
          <a:r>
            <a:rPr lang="en-CA" dirty="0" smtClean="0"/>
            <a:t>(CLB, </a:t>
          </a:r>
          <a:r>
            <a:rPr lang="en-CA" i="1" dirty="0" smtClean="0"/>
            <a:t>NCLC, </a:t>
          </a:r>
          <a:r>
            <a:rPr lang="en-CA" i="0" dirty="0" smtClean="0"/>
            <a:t>CEFR)</a:t>
          </a:r>
          <a:r>
            <a:rPr lang="en-CA" dirty="0" smtClean="0"/>
            <a:t>  </a:t>
          </a:r>
          <a:endParaRPr lang="en-CA" dirty="0"/>
        </a:p>
      </dgm:t>
    </dgm:pt>
    <dgm:pt modelId="{61265635-722F-48A8-9CDD-6AE016D6FBBA}" type="parTrans" cxnId="{9B71CCBA-C3E8-4101-889D-A633DAE4D904}">
      <dgm:prSet/>
      <dgm:spPr/>
      <dgm:t>
        <a:bodyPr/>
        <a:lstStyle/>
        <a:p>
          <a:endParaRPr lang="en-CA"/>
        </a:p>
      </dgm:t>
    </dgm:pt>
    <dgm:pt modelId="{77308A48-F828-4B99-8279-9B7BBEEE72C8}" type="sibTrans" cxnId="{9B71CCBA-C3E8-4101-889D-A633DAE4D904}">
      <dgm:prSet/>
      <dgm:spPr/>
      <dgm:t>
        <a:bodyPr/>
        <a:lstStyle/>
        <a:p>
          <a:endParaRPr lang="en-CA"/>
        </a:p>
      </dgm:t>
    </dgm:pt>
    <dgm:pt modelId="{2CFFC7BD-F780-4014-8FA7-2BDA4CE60343}">
      <dgm:prSet phldrT="[Text]"/>
      <dgm:spPr/>
      <dgm:t>
        <a:bodyPr/>
        <a:lstStyle/>
        <a:p>
          <a:r>
            <a:rPr lang="en-CA" dirty="0" smtClean="0"/>
            <a:t>Needs of the learner </a:t>
          </a:r>
        </a:p>
        <a:p>
          <a:r>
            <a:rPr lang="en-CA" dirty="0" smtClean="0"/>
            <a:t> (Relevant, purposeful, real-life scenarios)</a:t>
          </a:r>
          <a:endParaRPr lang="en-CA" dirty="0"/>
        </a:p>
      </dgm:t>
    </dgm:pt>
    <dgm:pt modelId="{2BB09C9F-5F2C-4865-B115-FCD32D3A4CF7}" type="parTrans" cxnId="{9391E99A-4C0F-46C7-9581-8F3461D5E0FA}">
      <dgm:prSet/>
      <dgm:spPr/>
      <dgm:t>
        <a:bodyPr/>
        <a:lstStyle/>
        <a:p>
          <a:endParaRPr lang="en-CA"/>
        </a:p>
      </dgm:t>
    </dgm:pt>
    <dgm:pt modelId="{17FDC4E0-0E4C-405F-B123-9F6AA4980AC1}" type="sibTrans" cxnId="{9391E99A-4C0F-46C7-9581-8F3461D5E0FA}">
      <dgm:prSet/>
      <dgm:spPr/>
      <dgm:t>
        <a:bodyPr/>
        <a:lstStyle/>
        <a:p>
          <a:endParaRPr lang="en-CA"/>
        </a:p>
      </dgm:t>
    </dgm:pt>
    <dgm:pt modelId="{D28FACA7-F65E-41A4-AB0A-891215A9C80D}">
      <dgm:prSet phldrT="[Text]"/>
      <dgm:spPr/>
      <dgm:t>
        <a:bodyPr/>
        <a:lstStyle/>
        <a:p>
          <a:r>
            <a:rPr lang="en-CA" dirty="0" smtClean="0"/>
            <a:t>Municipal immigration portal </a:t>
          </a:r>
        </a:p>
        <a:p>
          <a:r>
            <a:rPr lang="en-CA" dirty="0" smtClean="0"/>
            <a:t>(Authentic resources)</a:t>
          </a:r>
          <a:endParaRPr lang="en-CA" dirty="0"/>
        </a:p>
      </dgm:t>
    </dgm:pt>
    <dgm:pt modelId="{3BD6874B-9C28-4790-9262-307DF7F4874D}" type="parTrans" cxnId="{062C8A94-DD4F-4A20-AB7F-E71843465420}">
      <dgm:prSet/>
      <dgm:spPr/>
      <dgm:t>
        <a:bodyPr/>
        <a:lstStyle/>
        <a:p>
          <a:endParaRPr lang="en-CA"/>
        </a:p>
      </dgm:t>
    </dgm:pt>
    <dgm:pt modelId="{F580D7C2-2B4F-4118-AAFA-CF0639BCA161}" type="sibTrans" cxnId="{062C8A94-DD4F-4A20-AB7F-E71843465420}">
      <dgm:prSet/>
      <dgm:spPr/>
      <dgm:t>
        <a:bodyPr/>
        <a:lstStyle/>
        <a:p>
          <a:endParaRPr lang="en-CA"/>
        </a:p>
      </dgm:t>
    </dgm:pt>
    <dgm:pt modelId="{28309277-D269-4E47-94D8-BE1E56B09A7F}">
      <dgm:prSet phldrT="[Text]" custT="1"/>
      <dgm:spPr>
        <a:solidFill>
          <a:schemeClr val="accent2"/>
        </a:solidFill>
      </dgm:spPr>
      <dgm:t>
        <a:bodyPr/>
        <a:lstStyle/>
        <a:p>
          <a:r>
            <a:rPr lang="en-CA" sz="3600" dirty="0" smtClean="0"/>
            <a:t>Action-oriented Task</a:t>
          </a:r>
          <a:endParaRPr lang="en-CA" sz="3600" dirty="0"/>
        </a:p>
      </dgm:t>
    </dgm:pt>
    <dgm:pt modelId="{0C469057-0069-4290-8582-0E5D03A79D33}" type="parTrans" cxnId="{7A904514-E569-452F-AB52-3B184D7A77FD}">
      <dgm:prSet/>
      <dgm:spPr/>
      <dgm:t>
        <a:bodyPr/>
        <a:lstStyle/>
        <a:p>
          <a:endParaRPr lang="en-CA"/>
        </a:p>
      </dgm:t>
    </dgm:pt>
    <dgm:pt modelId="{50AB63F6-11F4-4CAB-9417-68165C46B8D3}" type="sibTrans" cxnId="{7A904514-E569-452F-AB52-3B184D7A77FD}">
      <dgm:prSet/>
      <dgm:spPr/>
      <dgm:t>
        <a:bodyPr/>
        <a:lstStyle/>
        <a:p>
          <a:endParaRPr lang="en-CA"/>
        </a:p>
      </dgm:t>
    </dgm:pt>
    <dgm:pt modelId="{85EA9A5D-242E-4A7A-9733-0C7F9DDF0988}" type="pres">
      <dgm:prSet presAssocID="{0BC84384-2899-4F9A-822F-0DCD4DED875D}" presName="CompostProcess" presStyleCnt="0">
        <dgm:presLayoutVars>
          <dgm:dir/>
          <dgm:resizeHandles val="exact"/>
        </dgm:presLayoutVars>
      </dgm:prSet>
      <dgm:spPr/>
    </dgm:pt>
    <dgm:pt modelId="{3C4C97CA-814E-4F59-8076-7483EE2CBE52}" type="pres">
      <dgm:prSet presAssocID="{0BC84384-2899-4F9A-822F-0DCD4DED875D}" presName="arrow" presStyleLbl="bgShp" presStyleIdx="0" presStyleCnt="1"/>
      <dgm:spPr/>
    </dgm:pt>
    <dgm:pt modelId="{A8E44246-9CF9-4BD9-B894-C97EC2EC37A8}" type="pres">
      <dgm:prSet presAssocID="{0BC84384-2899-4F9A-822F-0DCD4DED875D}" presName="linearProcess" presStyleCnt="0"/>
      <dgm:spPr/>
    </dgm:pt>
    <dgm:pt modelId="{7D0D7E73-0CA2-4DE1-A346-6052B2F6C445}" type="pres">
      <dgm:prSet presAssocID="{94F72176-7D91-43CD-AFEE-AC32025119D1}" presName="textNode" presStyleLbl="node1" presStyleIdx="0" presStyleCnt="4">
        <dgm:presLayoutVars>
          <dgm:bulletEnabled val="1"/>
        </dgm:presLayoutVars>
      </dgm:prSet>
      <dgm:spPr/>
      <dgm:t>
        <a:bodyPr/>
        <a:lstStyle/>
        <a:p>
          <a:endParaRPr lang="en-CA"/>
        </a:p>
      </dgm:t>
    </dgm:pt>
    <dgm:pt modelId="{64B601B0-EDA1-469F-8A36-1D5CAB233F6B}" type="pres">
      <dgm:prSet presAssocID="{77308A48-F828-4B99-8279-9B7BBEEE72C8}" presName="sibTrans" presStyleCnt="0"/>
      <dgm:spPr/>
    </dgm:pt>
    <dgm:pt modelId="{2A5F20BE-A507-4BC8-BD5C-BF58DCFEB265}" type="pres">
      <dgm:prSet presAssocID="{2CFFC7BD-F780-4014-8FA7-2BDA4CE60343}" presName="textNode" presStyleLbl="node1" presStyleIdx="1" presStyleCnt="4">
        <dgm:presLayoutVars>
          <dgm:bulletEnabled val="1"/>
        </dgm:presLayoutVars>
      </dgm:prSet>
      <dgm:spPr/>
      <dgm:t>
        <a:bodyPr/>
        <a:lstStyle/>
        <a:p>
          <a:endParaRPr lang="en-CA"/>
        </a:p>
      </dgm:t>
    </dgm:pt>
    <dgm:pt modelId="{3F429966-9331-4333-87EE-A9DA99450F03}" type="pres">
      <dgm:prSet presAssocID="{17FDC4E0-0E4C-405F-B123-9F6AA4980AC1}" presName="sibTrans" presStyleCnt="0"/>
      <dgm:spPr/>
    </dgm:pt>
    <dgm:pt modelId="{D2718F0C-F52B-41FE-9299-AABE775003AA}" type="pres">
      <dgm:prSet presAssocID="{D28FACA7-F65E-41A4-AB0A-891215A9C80D}" presName="textNode" presStyleLbl="node1" presStyleIdx="2" presStyleCnt="4">
        <dgm:presLayoutVars>
          <dgm:bulletEnabled val="1"/>
        </dgm:presLayoutVars>
      </dgm:prSet>
      <dgm:spPr/>
      <dgm:t>
        <a:bodyPr/>
        <a:lstStyle/>
        <a:p>
          <a:endParaRPr lang="en-CA"/>
        </a:p>
      </dgm:t>
    </dgm:pt>
    <dgm:pt modelId="{698DB41F-DC3D-4550-942D-2A254C2B9811}" type="pres">
      <dgm:prSet presAssocID="{F580D7C2-2B4F-4118-AAFA-CF0639BCA161}" presName="sibTrans" presStyleCnt="0"/>
      <dgm:spPr/>
    </dgm:pt>
    <dgm:pt modelId="{2A792B58-AFAF-4BBD-8E79-59C3083BF4EC}" type="pres">
      <dgm:prSet presAssocID="{28309277-D269-4E47-94D8-BE1E56B09A7F}" presName="textNode" presStyleLbl="node1" presStyleIdx="3" presStyleCnt="4" custScaleX="142977" custScaleY="130495">
        <dgm:presLayoutVars>
          <dgm:bulletEnabled val="1"/>
        </dgm:presLayoutVars>
      </dgm:prSet>
      <dgm:spPr/>
      <dgm:t>
        <a:bodyPr/>
        <a:lstStyle/>
        <a:p>
          <a:endParaRPr lang="en-CA"/>
        </a:p>
      </dgm:t>
    </dgm:pt>
  </dgm:ptLst>
  <dgm:cxnLst>
    <dgm:cxn modelId="{062C8A94-DD4F-4A20-AB7F-E71843465420}" srcId="{0BC84384-2899-4F9A-822F-0DCD4DED875D}" destId="{D28FACA7-F65E-41A4-AB0A-891215A9C80D}" srcOrd="2" destOrd="0" parTransId="{3BD6874B-9C28-4790-9262-307DF7F4874D}" sibTransId="{F580D7C2-2B4F-4118-AAFA-CF0639BCA161}"/>
    <dgm:cxn modelId="{05C9F51F-9668-4E37-A8AE-980EC7564A45}" type="presOf" srcId="{28309277-D269-4E47-94D8-BE1E56B09A7F}" destId="{2A792B58-AFAF-4BBD-8E79-59C3083BF4EC}" srcOrd="0" destOrd="0" presId="urn:microsoft.com/office/officeart/2005/8/layout/hProcess9"/>
    <dgm:cxn modelId="{824237A2-8C89-436C-B37E-EE88E334CFC2}" type="presOf" srcId="{0BC84384-2899-4F9A-822F-0DCD4DED875D}" destId="{85EA9A5D-242E-4A7A-9733-0C7F9DDF0988}" srcOrd="0" destOrd="0" presId="urn:microsoft.com/office/officeart/2005/8/layout/hProcess9"/>
    <dgm:cxn modelId="{6D4B474F-F46E-4E0D-949F-1DF90DA3A75F}" type="presOf" srcId="{94F72176-7D91-43CD-AFEE-AC32025119D1}" destId="{7D0D7E73-0CA2-4DE1-A346-6052B2F6C445}" srcOrd="0" destOrd="0" presId="urn:microsoft.com/office/officeart/2005/8/layout/hProcess9"/>
    <dgm:cxn modelId="{9B71CCBA-C3E8-4101-889D-A633DAE4D904}" srcId="{0BC84384-2899-4F9A-822F-0DCD4DED875D}" destId="{94F72176-7D91-43CD-AFEE-AC32025119D1}" srcOrd="0" destOrd="0" parTransId="{61265635-722F-48A8-9CDD-6AE016D6FBBA}" sibTransId="{77308A48-F828-4B99-8279-9B7BBEEE72C8}"/>
    <dgm:cxn modelId="{2E3E7EDF-B6D7-4B33-9D47-C7BC85EA47E2}" type="presOf" srcId="{D28FACA7-F65E-41A4-AB0A-891215A9C80D}" destId="{D2718F0C-F52B-41FE-9299-AABE775003AA}" srcOrd="0" destOrd="0" presId="urn:microsoft.com/office/officeart/2005/8/layout/hProcess9"/>
    <dgm:cxn modelId="{C56DABB9-9FF4-42CA-9DC9-E811E6E64498}" type="presOf" srcId="{2CFFC7BD-F780-4014-8FA7-2BDA4CE60343}" destId="{2A5F20BE-A507-4BC8-BD5C-BF58DCFEB265}" srcOrd="0" destOrd="0" presId="urn:microsoft.com/office/officeart/2005/8/layout/hProcess9"/>
    <dgm:cxn modelId="{9391E99A-4C0F-46C7-9581-8F3461D5E0FA}" srcId="{0BC84384-2899-4F9A-822F-0DCD4DED875D}" destId="{2CFFC7BD-F780-4014-8FA7-2BDA4CE60343}" srcOrd="1" destOrd="0" parTransId="{2BB09C9F-5F2C-4865-B115-FCD32D3A4CF7}" sibTransId="{17FDC4E0-0E4C-405F-B123-9F6AA4980AC1}"/>
    <dgm:cxn modelId="{7A904514-E569-452F-AB52-3B184D7A77FD}" srcId="{0BC84384-2899-4F9A-822F-0DCD4DED875D}" destId="{28309277-D269-4E47-94D8-BE1E56B09A7F}" srcOrd="3" destOrd="0" parTransId="{0C469057-0069-4290-8582-0E5D03A79D33}" sibTransId="{50AB63F6-11F4-4CAB-9417-68165C46B8D3}"/>
    <dgm:cxn modelId="{74D10454-891D-4179-A342-4A0FC3DC3616}" type="presParOf" srcId="{85EA9A5D-242E-4A7A-9733-0C7F9DDF0988}" destId="{3C4C97CA-814E-4F59-8076-7483EE2CBE52}" srcOrd="0" destOrd="0" presId="urn:microsoft.com/office/officeart/2005/8/layout/hProcess9"/>
    <dgm:cxn modelId="{0A34A85D-B8B7-4072-8BDF-03029AC2BB7F}" type="presParOf" srcId="{85EA9A5D-242E-4A7A-9733-0C7F9DDF0988}" destId="{A8E44246-9CF9-4BD9-B894-C97EC2EC37A8}" srcOrd="1" destOrd="0" presId="urn:microsoft.com/office/officeart/2005/8/layout/hProcess9"/>
    <dgm:cxn modelId="{C421CA03-52E4-4601-A703-A6BA473D97EB}" type="presParOf" srcId="{A8E44246-9CF9-4BD9-B894-C97EC2EC37A8}" destId="{7D0D7E73-0CA2-4DE1-A346-6052B2F6C445}" srcOrd="0" destOrd="0" presId="urn:microsoft.com/office/officeart/2005/8/layout/hProcess9"/>
    <dgm:cxn modelId="{641787D9-0EFA-4748-A9BA-4FAEDCCD3797}" type="presParOf" srcId="{A8E44246-9CF9-4BD9-B894-C97EC2EC37A8}" destId="{64B601B0-EDA1-469F-8A36-1D5CAB233F6B}" srcOrd="1" destOrd="0" presId="urn:microsoft.com/office/officeart/2005/8/layout/hProcess9"/>
    <dgm:cxn modelId="{64E43D13-10A8-4A34-BA48-4D7954EFDBF5}" type="presParOf" srcId="{A8E44246-9CF9-4BD9-B894-C97EC2EC37A8}" destId="{2A5F20BE-A507-4BC8-BD5C-BF58DCFEB265}" srcOrd="2" destOrd="0" presId="urn:microsoft.com/office/officeart/2005/8/layout/hProcess9"/>
    <dgm:cxn modelId="{DA84B554-F2EE-4453-84E1-5A7CF8548F97}" type="presParOf" srcId="{A8E44246-9CF9-4BD9-B894-C97EC2EC37A8}" destId="{3F429966-9331-4333-87EE-A9DA99450F03}" srcOrd="3" destOrd="0" presId="urn:microsoft.com/office/officeart/2005/8/layout/hProcess9"/>
    <dgm:cxn modelId="{8CB503A4-51C5-48BB-B57B-745C68828893}" type="presParOf" srcId="{A8E44246-9CF9-4BD9-B894-C97EC2EC37A8}" destId="{D2718F0C-F52B-41FE-9299-AABE775003AA}" srcOrd="4" destOrd="0" presId="urn:microsoft.com/office/officeart/2005/8/layout/hProcess9"/>
    <dgm:cxn modelId="{2A99488C-DEB5-487F-9D11-CBEA5AD62D8C}" type="presParOf" srcId="{A8E44246-9CF9-4BD9-B894-C97EC2EC37A8}" destId="{698DB41F-DC3D-4550-942D-2A254C2B9811}" srcOrd="5" destOrd="0" presId="urn:microsoft.com/office/officeart/2005/8/layout/hProcess9"/>
    <dgm:cxn modelId="{EC2D63CC-A8B1-4DB6-85C1-8653A61D77A1}" type="presParOf" srcId="{A8E44246-9CF9-4BD9-B894-C97EC2EC37A8}" destId="{2A792B58-AFAF-4BBD-8E79-59C3083BF4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1449"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b="0" kern="1200" dirty="0" smtClean="0">
              <a:solidFill>
                <a:schemeClr val="bg1"/>
              </a:solidFill>
            </a:rPr>
            <a:t>Municipal Immigration Portal</a:t>
          </a:r>
          <a:endParaRPr lang="en-CA" sz="1600" b="0" kern="1200" dirty="0">
            <a:solidFill>
              <a:schemeClr val="bg1"/>
            </a:solidFill>
          </a:endParaRPr>
        </a:p>
      </dsp:txBody>
      <dsp:txXfrm>
        <a:off x="282763" y="1271664"/>
        <a:ext cx="1358307" cy="1358307"/>
      </dsp:txXfrm>
    </dsp:sp>
    <dsp:sp modelId="{EE254383-6D7D-450F-A410-B6CF85192325}">
      <dsp:nvSpPr>
        <dsp:cNvPr id="0" name=""/>
        <dsp:cNvSpPr/>
      </dsp:nvSpPr>
      <dsp:spPr>
        <a:xfrm>
          <a:off x="2078364" y="1393746"/>
          <a:ext cx="1114142" cy="1114142"/>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kern="1200"/>
        </a:p>
      </dsp:txBody>
      <dsp:txXfrm>
        <a:off x="2226044" y="1819794"/>
        <a:ext cx="818782" cy="262046"/>
      </dsp:txXfrm>
    </dsp:sp>
    <dsp:sp modelId="{ABC4FA8C-3309-43D4-81E4-B865F8A61D47}">
      <dsp:nvSpPr>
        <dsp:cNvPr id="0" name=""/>
        <dsp:cNvSpPr/>
      </dsp:nvSpPr>
      <dsp:spPr>
        <a:xfrm>
          <a:off x="3348486"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kern="1200" dirty="0" smtClean="0"/>
            <a:t>ESL/FSL Language Training</a:t>
          </a:r>
          <a:endParaRPr lang="en-CA" sz="1600" kern="1200" dirty="0"/>
        </a:p>
      </dsp:txBody>
      <dsp:txXfrm>
        <a:off x="3629800" y="1271664"/>
        <a:ext cx="1358307" cy="1358307"/>
      </dsp:txXfrm>
    </dsp:sp>
    <dsp:sp modelId="{1175928E-4A51-4074-9AED-B5B0BCE511EC}">
      <dsp:nvSpPr>
        <dsp:cNvPr id="0" name=""/>
        <dsp:cNvSpPr/>
      </dsp:nvSpPr>
      <dsp:spPr>
        <a:xfrm>
          <a:off x="5425402" y="1393746"/>
          <a:ext cx="1114142" cy="1114142"/>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kern="1200"/>
        </a:p>
      </dsp:txBody>
      <dsp:txXfrm>
        <a:off x="5573082" y="1623259"/>
        <a:ext cx="818782" cy="655116"/>
      </dsp:txXfrm>
    </dsp:sp>
    <dsp:sp modelId="{AE558F65-CA4F-44A1-B28E-B35D88F63C05}">
      <dsp:nvSpPr>
        <dsp:cNvPr id="0" name=""/>
        <dsp:cNvSpPr/>
      </dsp:nvSpPr>
      <dsp:spPr>
        <a:xfrm>
          <a:off x="6695524" y="990350"/>
          <a:ext cx="1920935" cy="192093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kern="1200" dirty="0" smtClean="0"/>
            <a:t>Accelerated Settlement and Integration</a:t>
          </a:r>
          <a:endParaRPr lang="en-CA" sz="1600" kern="1200" dirty="0"/>
        </a:p>
      </dsp:txBody>
      <dsp:txXfrm>
        <a:off x="6976838" y="1271664"/>
        <a:ext cx="1358307" cy="13583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1640423" y="285558"/>
          <a:ext cx="4354923" cy="151240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3402648" y="3988930"/>
          <a:ext cx="843977" cy="540145"/>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1435202" y="4553294"/>
          <a:ext cx="4778869" cy="748277"/>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solidFill>
                <a:schemeClr val="bg1"/>
              </a:solidFill>
            </a:rPr>
            <a:t>Action-oriented </a:t>
          </a:r>
        </a:p>
        <a:p>
          <a:pPr lvl="0" algn="ctr" defTabSz="1066800">
            <a:lnSpc>
              <a:spcPct val="90000"/>
            </a:lnSpc>
            <a:spcBef>
              <a:spcPct val="0"/>
            </a:spcBef>
            <a:spcAft>
              <a:spcPct val="35000"/>
            </a:spcAft>
          </a:pPr>
          <a:r>
            <a:rPr lang="en-CA" sz="2400" kern="1200" dirty="0" smtClean="0">
              <a:solidFill>
                <a:schemeClr val="bg1"/>
              </a:solidFill>
            </a:rPr>
            <a:t>Task Performance</a:t>
          </a:r>
          <a:endParaRPr lang="en-CA" sz="2400" kern="1200" dirty="0">
            <a:solidFill>
              <a:schemeClr val="bg1"/>
            </a:solidFill>
          </a:endParaRPr>
        </a:p>
      </dsp:txBody>
      <dsp:txXfrm>
        <a:off x="1435202" y="4553294"/>
        <a:ext cx="4778869" cy="748277"/>
      </dsp:txXfrm>
    </dsp:sp>
    <dsp:sp modelId="{665F5674-CCAB-4782-807D-7616C946F8F8}">
      <dsp:nvSpPr>
        <dsp:cNvPr id="0" name=""/>
        <dsp:cNvSpPr/>
      </dsp:nvSpPr>
      <dsp:spPr>
        <a:xfrm>
          <a:off x="3223725" y="1914771"/>
          <a:ext cx="1519159" cy="151915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smtClean="0"/>
            <a:t>Communicative Activities</a:t>
          </a:r>
          <a:endParaRPr lang="en-CA" sz="1100" kern="1200" dirty="0"/>
        </a:p>
      </dsp:txBody>
      <dsp:txXfrm>
        <a:off x="3446201" y="2137247"/>
        <a:ext cx="1074207" cy="1074207"/>
      </dsp:txXfrm>
    </dsp:sp>
    <dsp:sp modelId="{BED6B8A9-C624-4660-BCD5-6656BA11EFF3}">
      <dsp:nvSpPr>
        <dsp:cNvPr id="0" name=""/>
        <dsp:cNvSpPr/>
      </dsp:nvSpPr>
      <dsp:spPr>
        <a:xfrm>
          <a:off x="2136682" y="775064"/>
          <a:ext cx="1519159" cy="151915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smtClean="0"/>
            <a:t>Communicative Activities</a:t>
          </a:r>
          <a:endParaRPr lang="en-CA" sz="1100" kern="1200" dirty="0"/>
        </a:p>
      </dsp:txBody>
      <dsp:txXfrm>
        <a:off x="2359158" y="997540"/>
        <a:ext cx="1074207" cy="1074207"/>
      </dsp:txXfrm>
    </dsp:sp>
    <dsp:sp modelId="{48EF6BEA-49D8-4201-A6D4-61378F28FA4D}">
      <dsp:nvSpPr>
        <dsp:cNvPr id="0" name=""/>
        <dsp:cNvSpPr/>
      </dsp:nvSpPr>
      <dsp:spPr>
        <a:xfrm>
          <a:off x="3689600" y="407765"/>
          <a:ext cx="1519159" cy="151915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smtClean="0"/>
            <a:t>Communicative Activities</a:t>
          </a:r>
          <a:endParaRPr lang="en-CA" sz="1100" kern="1200" dirty="0"/>
        </a:p>
      </dsp:txBody>
      <dsp:txXfrm>
        <a:off x="3912076" y="630241"/>
        <a:ext cx="1074207" cy="1074207"/>
      </dsp:txXfrm>
    </dsp:sp>
    <dsp:sp modelId="{75D62E8B-8B91-4B9A-92CB-283B7F9A2BB4}">
      <dsp:nvSpPr>
        <dsp:cNvPr id="0" name=""/>
        <dsp:cNvSpPr/>
      </dsp:nvSpPr>
      <dsp:spPr>
        <a:xfrm>
          <a:off x="1461500" y="99883"/>
          <a:ext cx="4726273" cy="3781018"/>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992968" y="209412"/>
          <a:ext cx="3628695" cy="126019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2461324" y="3186738"/>
          <a:ext cx="703235" cy="450070"/>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820012" y="3656060"/>
          <a:ext cx="3985860" cy="842296"/>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solidFill>
                <a:schemeClr val="bg1"/>
              </a:solidFill>
            </a:rPr>
            <a:t>Action-oriented Task </a:t>
          </a:r>
        </a:p>
        <a:p>
          <a:pPr lvl="0" algn="ctr" defTabSz="1066800">
            <a:lnSpc>
              <a:spcPct val="90000"/>
            </a:lnSpc>
            <a:spcBef>
              <a:spcPct val="0"/>
            </a:spcBef>
            <a:spcAft>
              <a:spcPct val="35000"/>
            </a:spcAft>
          </a:pPr>
          <a:r>
            <a:rPr lang="en-CA" sz="2400" kern="1200" dirty="0" smtClean="0">
              <a:solidFill>
                <a:schemeClr val="bg1"/>
              </a:solidFill>
            </a:rPr>
            <a:t>Performance</a:t>
          </a:r>
          <a:endParaRPr lang="en-CA" sz="2400" kern="1200" dirty="0">
            <a:solidFill>
              <a:schemeClr val="bg1"/>
            </a:solidFill>
          </a:endParaRPr>
        </a:p>
      </dsp:txBody>
      <dsp:txXfrm>
        <a:off x="820012" y="3656060"/>
        <a:ext cx="3985860" cy="842296"/>
      </dsp:txXfrm>
    </dsp:sp>
    <dsp:sp modelId="{665F5674-CCAB-4782-807D-7616C946F8F8}">
      <dsp:nvSpPr>
        <dsp:cNvPr id="0" name=""/>
        <dsp:cNvSpPr/>
      </dsp:nvSpPr>
      <dsp:spPr>
        <a:xfrm>
          <a:off x="2312238" y="1566938"/>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2497614" y="1752314"/>
        <a:ext cx="895072" cy="895072"/>
      </dsp:txXfrm>
    </dsp:sp>
    <dsp:sp modelId="{BED6B8A9-C624-4660-BCD5-6656BA11EFF3}">
      <dsp:nvSpPr>
        <dsp:cNvPr id="0" name=""/>
        <dsp:cNvSpPr/>
      </dsp:nvSpPr>
      <dsp:spPr>
        <a:xfrm>
          <a:off x="1406471" y="617289"/>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1591847" y="802665"/>
        <a:ext cx="895072" cy="895072"/>
      </dsp:txXfrm>
    </dsp:sp>
    <dsp:sp modelId="{48EF6BEA-49D8-4201-A6D4-61378F28FA4D}">
      <dsp:nvSpPr>
        <dsp:cNvPr id="0" name=""/>
        <dsp:cNvSpPr/>
      </dsp:nvSpPr>
      <dsp:spPr>
        <a:xfrm>
          <a:off x="2700424" y="311240"/>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2885800" y="496616"/>
        <a:ext cx="895072" cy="895072"/>
      </dsp:txXfrm>
    </dsp:sp>
    <dsp:sp modelId="{75D62E8B-8B91-4B9A-92CB-283B7F9A2BB4}">
      <dsp:nvSpPr>
        <dsp:cNvPr id="0" name=""/>
        <dsp:cNvSpPr/>
      </dsp:nvSpPr>
      <dsp:spPr>
        <a:xfrm>
          <a:off x="843882" y="0"/>
          <a:ext cx="3938119" cy="3150495"/>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BE23-CAEA-42FD-8842-BCA628D83461}">
      <dsp:nvSpPr>
        <dsp:cNvPr id="0" name=""/>
        <dsp:cNvSpPr/>
      </dsp:nvSpPr>
      <dsp:spPr>
        <a:xfrm>
          <a:off x="992968" y="209412"/>
          <a:ext cx="3628695" cy="126019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E644-38A0-473A-A352-CF2B8AB40892}">
      <dsp:nvSpPr>
        <dsp:cNvPr id="0" name=""/>
        <dsp:cNvSpPr/>
      </dsp:nvSpPr>
      <dsp:spPr>
        <a:xfrm>
          <a:off x="2461324" y="3186738"/>
          <a:ext cx="703235" cy="450070"/>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51094-7041-4AD0-B487-56C520E3AA7D}">
      <dsp:nvSpPr>
        <dsp:cNvPr id="0" name=""/>
        <dsp:cNvSpPr/>
      </dsp:nvSpPr>
      <dsp:spPr>
        <a:xfrm>
          <a:off x="820012" y="3656060"/>
          <a:ext cx="3985860" cy="842296"/>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solidFill>
                <a:schemeClr val="bg1"/>
              </a:solidFill>
            </a:rPr>
            <a:t>Action-oriented Task </a:t>
          </a:r>
        </a:p>
        <a:p>
          <a:pPr lvl="0" algn="ctr" defTabSz="1066800">
            <a:lnSpc>
              <a:spcPct val="90000"/>
            </a:lnSpc>
            <a:spcBef>
              <a:spcPct val="0"/>
            </a:spcBef>
            <a:spcAft>
              <a:spcPct val="35000"/>
            </a:spcAft>
          </a:pPr>
          <a:r>
            <a:rPr lang="en-CA" sz="2400" kern="1200" dirty="0" smtClean="0">
              <a:solidFill>
                <a:schemeClr val="bg1"/>
              </a:solidFill>
            </a:rPr>
            <a:t>Performance</a:t>
          </a:r>
          <a:endParaRPr lang="en-CA" sz="2400" kern="1200" dirty="0">
            <a:solidFill>
              <a:schemeClr val="bg1"/>
            </a:solidFill>
          </a:endParaRPr>
        </a:p>
      </dsp:txBody>
      <dsp:txXfrm>
        <a:off x="820012" y="3656060"/>
        <a:ext cx="3985860" cy="842296"/>
      </dsp:txXfrm>
    </dsp:sp>
    <dsp:sp modelId="{665F5674-CCAB-4782-807D-7616C946F8F8}">
      <dsp:nvSpPr>
        <dsp:cNvPr id="0" name=""/>
        <dsp:cNvSpPr/>
      </dsp:nvSpPr>
      <dsp:spPr>
        <a:xfrm>
          <a:off x="2312238" y="1566938"/>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2497614" y="1752314"/>
        <a:ext cx="895072" cy="895072"/>
      </dsp:txXfrm>
    </dsp:sp>
    <dsp:sp modelId="{BED6B8A9-C624-4660-BCD5-6656BA11EFF3}">
      <dsp:nvSpPr>
        <dsp:cNvPr id="0" name=""/>
        <dsp:cNvSpPr/>
      </dsp:nvSpPr>
      <dsp:spPr>
        <a:xfrm>
          <a:off x="1406471" y="617289"/>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1591847" y="802665"/>
        <a:ext cx="895072" cy="895072"/>
      </dsp:txXfrm>
    </dsp:sp>
    <dsp:sp modelId="{48EF6BEA-49D8-4201-A6D4-61378F28FA4D}">
      <dsp:nvSpPr>
        <dsp:cNvPr id="0" name=""/>
        <dsp:cNvSpPr/>
      </dsp:nvSpPr>
      <dsp:spPr>
        <a:xfrm>
          <a:off x="2700424" y="311240"/>
          <a:ext cx="1265824" cy="126582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smtClean="0"/>
            <a:t>Communicative Activities</a:t>
          </a:r>
          <a:endParaRPr lang="en-CA" sz="900" kern="1200" dirty="0"/>
        </a:p>
      </dsp:txBody>
      <dsp:txXfrm>
        <a:off x="2885800" y="496616"/>
        <a:ext cx="895072" cy="895072"/>
      </dsp:txXfrm>
    </dsp:sp>
    <dsp:sp modelId="{75D62E8B-8B91-4B9A-92CB-283B7F9A2BB4}">
      <dsp:nvSpPr>
        <dsp:cNvPr id="0" name=""/>
        <dsp:cNvSpPr/>
      </dsp:nvSpPr>
      <dsp:spPr>
        <a:xfrm>
          <a:off x="843882" y="0"/>
          <a:ext cx="3938119" cy="3150495"/>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lumMod val="75000"/>
                </a:schemeClr>
              </a:solidFill>
            </a:rPr>
            <a:t>Municipal Immigration Portal</a:t>
          </a:r>
          <a:endParaRPr lang="en-CA" sz="1200" b="1" kern="1200" dirty="0">
            <a:solidFill>
              <a:schemeClr val="tx2">
                <a:lumMod val="75000"/>
              </a:schemeClr>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ESL/FSL Language Training</a:t>
          </a:r>
          <a:endParaRPr lang="en-CA" sz="1200" kern="1200" dirty="0"/>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bg1"/>
              </a:solidFill>
            </a:rPr>
            <a:t>Municipal Immigration Portals</a:t>
          </a:r>
          <a:endParaRPr lang="en-CA" sz="12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solidFill>
            </a:rPr>
            <a:t>ESL/FSL Language Training</a:t>
          </a:r>
          <a:endParaRPr lang="en-CA" sz="1200" b="1" kern="1200" dirty="0">
            <a:solidFill>
              <a:schemeClr val="tx2"/>
            </a:solidFill>
          </a:endParaRPr>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bg1"/>
              </a:solidFill>
            </a:rPr>
            <a:t>Municipal Immigration Portals</a:t>
          </a:r>
          <a:endParaRPr lang="en-CA" sz="12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solidFill>
            </a:rPr>
            <a:t>ESL/FSL Language Training</a:t>
          </a:r>
          <a:endParaRPr lang="en-CA" sz="1200" b="1" kern="1200" dirty="0">
            <a:solidFill>
              <a:schemeClr val="tx2"/>
            </a:solidFill>
          </a:endParaRPr>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bg1"/>
              </a:solidFill>
            </a:rPr>
            <a:t>Municipal Immigration Portals</a:t>
          </a:r>
          <a:endParaRPr lang="en-CA" sz="12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solidFill>
            </a:rPr>
            <a:t>ESL/FSL Language Training</a:t>
          </a:r>
          <a:endParaRPr lang="en-CA" sz="1200" b="1" kern="1200" dirty="0">
            <a:solidFill>
              <a:schemeClr val="tx2"/>
            </a:solidFill>
          </a:endParaRPr>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bg1"/>
              </a:solidFill>
            </a:rPr>
            <a:t>Municipal Immigration Portals</a:t>
          </a:r>
          <a:endParaRPr lang="en-CA" sz="12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solidFill>
            </a:rPr>
            <a:t>ESL/FSL Language Training</a:t>
          </a:r>
          <a:endParaRPr lang="en-CA" sz="1200" b="1" kern="1200" dirty="0">
            <a:solidFill>
              <a:schemeClr val="tx2"/>
            </a:solidFill>
          </a:endParaRPr>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96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bg1"/>
              </a:solidFill>
            </a:rPr>
            <a:t>Municipal Immigration Portals</a:t>
          </a:r>
          <a:endParaRPr lang="en-CA" sz="1200" b="1" kern="1200" dirty="0">
            <a:solidFill>
              <a:schemeClr val="bg1"/>
            </a:solidFill>
          </a:endParaRPr>
        </a:p>
      </dsp:txBody>
      <dsp:txXfrm>
        <a:off x="187449" y="514280"/>
        <a:ext cx="900446" cy="900446"/>
      </dsp:txXfrm>
    </dsp:sp>
    <dsp:sp modelId="{EE254383-6D7D-450F-A410-B6CF85192325}">
      <dsp:nvSpPr>
        <dsp:cNvPr id="0" name=""/>
        <dsp:cNvSpPr/>
      </dsp:nvSpPr>
      <dsp:spPr>
        <a:xfrm>
          <a:off x="1377787" y="595210"/>
          <a:ext cx="738586" cy="738586"/>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1475687" y="877645"/>
        <a:ext cx="542786" cy="173716"/>
      </dsp:txXfrm>
    </dsp:sp>
    <dsp:sp modelId="{ABC4FA8C-3309-43D4-81E4-B865F8A61D47}">
      <dsp:nvSpPr>
        <dsp:cNvPr id="0" name=""/>
        <dsp:cNvSpPr/>
      </dsp:nvSpPr>
      <dsp:spPr>
        <a:xfrm>
          <a:off x="2219775"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solidFill>
                <a:schemeClr val="tx2"/>
              </a:solidFill>
            </a:rPr>
            <a:t>ESL/FSL Language Training</a:t>
          </a:r>
          <a:endParaRPr lang="en-CA" sz="1200" b="1" kern="1200" dirty="0">
            <a:solidFill>
              <a:schemeClr val="tx2"/>
            </a:solidFill>
          </a:endParaRPr>
        </a:p>
      </dsp:txBody>
      <dsp:txXfrm>
        <a:off x="2406264" y="514280"/>
        <a:ext cx="900446" cy="900446"/>
      </dsp:txXfrm>
    </dsp:sp>
    <dsp:sp modelId="{1175928E-4A51-4074-9AED-B5B0BCE511EC}">
      <dsp:nvSpPr>
        <dsp:cNvPr id="0" name=""/>
        <dsp:cNvSpPr/>
      </dsp:nvSpPr>
      <dsp:spPr>
        <a:xfrm>
          <a:off x="3596602" y="595210"/>
          <a:ext cx="738586" cy="73858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CA" sz="1000" kern="1200"/>
        </a:p>
      </dsp:txBody>
      <dsp:txXfrm>
        <a:off x="3694502" y="747359"/>
        <a:ext cx="542786" cy="434288"/>
      </dsp:txXfrm>
    </dsp:sp>
    <dsp:sp modelId="{AE558F65-CA4F-44A1-B28E-B35D88F63C05}">
      <dsp:nvSpPr>
        <dsp:cNvPr id="0" name=""/>
        <dsp:cNvSpPr/>
      </dsp:nvSpPr>
      <dsp:spPr>
        <a:xfrm>
          <a:off x="4438590" y="327791"/>
          <a:ext cx="1273424" cy="1273424"/>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Accelerated Settlement and Integration</a:t>
          </a:r>
          <a:endParaRPr lang="en-CA" sz="1200" kern="1200" dirty="0"/>
        </a:p>
      </dsp:txBody>
      <dsp:txXfrm>
        <a:off x="4625079" y="514280"/>
        <a:ext cx="900446" cy="900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5DB4-E917-4E7F-8EC3-E6272133D60E}">
      <dsp:nvSpPr>
        <dsp:cNvPr id="0" name=""/>
        <dsp:cNvSpPr/>
      </dsp:nvSpPr>
      <dsp:spPr>
        <a:xfrm>
          <a:off x="1904"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b="1" kern="1200" dirty="0" smtClean="0">
              <a:solidFill>
                <a:schemeClr val="bg1"/>
              </a:solidFill>
            </a:rPr>
            <a:t>Municipal Immigration Portals</a:t>
          </a:r>
          <a:endParaRPr lang="en-CA" sz="2400" b="1" kern="1200" dirty="0">
            <a:solidFill>
              <a:schemeClr val="bg1"/>
            </a:solidFill>
          </a:endParaRPr>
        </a:p>
      </dsp:txBody>
      <dsp:txXfrm>
        <a:off x="371614" y="1842561"/>
        <a:ext cx="1785121" cy="1785121"/>
      </dsp:txXfrm>
    </dsp:sp>
    <dsp:sp modelId="{EE254383-6D7D-450F-A410-B6CF85192325}">
      <dsp:nvSpPr>
        <dsp:cNvPr id="0" name=""/>
        <dsp:cNvSpPr/>
      </dsp:nvSpPr>
      <dsp:spPr>
        <a:xfrm>
          <a:off x="2731439" y="2003005"/>
          <a:ext cx="1464234" cy="1464234"/>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CA" sz="1900" kern="1200"/>
        </a:p>
      </dsp:txBody>
      <dsp:txXfrm>
        <a:off x="2925523" y="2562928"/>
        <a:ext cx="1076066" cy="344388"/>
      </dsp:txXfrm>
    </dsp:sp>
    <dsp:sp modelId="{ABC4FA8C-3309-43D4-81E4-B865F8A61D47}">
      <dsp:nvSpPr>
        <dsp:cNvPr id="0" name=""/>
        <dsp:cNvSpPr/>
      </dsp:nvSpPr>
      <dsp:spPr>
        <a:xfrm>
          <a:off x="4400666"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b="1" kern="1200" dirty="0" smtClean="0">
              <a:solidFill>
                <a:schemeClr val="bg1"/>
              </a:solidFill>
            </a:rPr>
            <a:t>ESL/FSL Language Training</a:t>
          </a:r>
          <a:endParaRPr lang="en-CA" sz="2400" b="1" kern="1200" dirty="0">
            <a:solidFill>
              <a:schemeClr val="bg1"/>
            </a:solidFill>
          </a:endParaRPr>
        </a:p>
      </dsp:txBody>
      <dsp:txXfrm>
        <a:off x="4770376" y="1842561"/>
        <a:ext cx="1785121" cy="1785121"/>
      </dsp:txXfrm>
    </dsp:sp>
    <dsp:sp modelId="{1175928E-4A51-4074-9AED-B5B0BCE511EC}">
      <dsp:nvSpPr>
        <dsp:cNvPr id="0" name=""/>
        <dsp:cNvSpPr/>
      </dsp:nvSpPr>
      <dsp:spPr>
        <a:xfrm>
          <a:off x="7130200" y="2003005"/>
          <a:ext cx="1464234" cy="1464234"/>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CA" sz="1900" kern="1200"/>
        </a:p>
      </dsp:txBody>
      <dsp:txXfrm>
        <a:off x="7324284" y="2304637"/>
        <a:ext cx="1076066" cy="860970"/>
      </dsp:txXfrm>
    </dsp:sp>
    <dsp:sp modelId="{AE558F65-CA4F-44A1-B28E-B35D88F63C05}">
      <dsp:nvSpPr>
        <dsp:cNvPr id="0" name=""/>
        <dsp:cNvSpPr/>
      </dsp:nvSpPr>
      <dsp:spPr>
        <a:xfrm>
          <a:off x="8799427" y="1472851"/>
          <a:ext cx="2524541" cy="2524541"/>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b="1" kern="1200" dirty="0" smtClean="0"/>
            <a:t>Accelerated Settlement and Integration</a:t>
          </a:r>
          <a:endParaRPr lang="en-CA" sz="2400" b="1" kern="1200" dirty="0"/>
        </a:p>
      </dsp:txBody>
      <dsp:txXfrm>
        <a:off x="9169137" y="1842561"/>
        <a:ext cx="1785121" cy="17851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C97CA-814E-4F59-8076-7483EE2CBE52}">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D7E73-0CA2-4DE1-A346-6052B2F6C445}">
      <dsp:nvSpPr>
        <dsp:cNvPr id="0" name=""/>
        <dsp:cNvSpPr/>
      </dsp:nvSpPr>
      <dsp:spPr>
        <a:xfrm>
          <a:off x="1672"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t>Clustered can do statements </a:t>
          </a:r>
        </a:p>
        <a:p>
          <a:pPr lvl="0" algn="ctr" defTabSz="889000">
            <a:lnSpc>
              <a:spcPct val="90000"/>
            </a:lnSpc>
            <a:spcBef>
              <a:spcPct val="0"/>
            </a:spcBef>
            <a:spcAft>
              <a:spcPct val="35000"/>
            </a:spcAft>
          </a:pPr>
          <a:r>
            <a:rPr lang="en-CA" sz="2000" kern="1200" dirty="0" smtClean="0"/>
            <a:t>(CLB, </a:t>
          </a:r>
          <a:r>
            <a:rPr lang="en-CA" sz="2000" i="1" kern="1200" dirty="0" smtClean="0"/>
            <a:t>NCLC, </a:t>
          </a:r>
          <a:r>
            <a:rPr lang="en-CA" sz="2000" i="0" kern="1200" dirty="0" smtClean="0"/>
            <a:t>CEFR)</a:t>
          </a:r>
          <a:r>
            <a:rPr lang="en-CA" sz="2000" kern="1200" dirty="0" smtClean="0"/>
            <a:t>  </a:t>
          </a:r>
          <a:endParaRPr lang="en-CA" sz="2000" kern="1200" dirty="0"/>
        </a:p>
      </dsp:txBody>
      <dsp:txXfrm>
        <a:off x="88273" y="1712201"/>
        <a:ext cx="1600829" cy="1994264"/>
      </dsp:txXfrm>
    </dsp:sp>
    <dsp:sp modelId="{2A5F20BE-A507-4BC8-BD5C-BF58DCFEB265}">
      <dsp:nvSpPr>
        <dsp:cNvPr id="0" name=""/>
        <dsp:cNvSpPr/>
      </dsp:nvSpPr>
      <dsp:spPr>
        <a:xfrm>
          <a:off x="1864405"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t>Needs of the learner </a:t>
          </a:r>
        </a:p>
        <a:p>
          <a:pPr lvl="0" algn="ctr" defTabSz="889000">
            <a:lnSpc>
              <a:spcPct val="90000"/>
            </a:lnSpc>
            <a:spcBef>
              <a:spcPct val="0"/>
            </a:spcBef>
            <a:spcAft>
              <a:spcPct val="35000"/>
            </a:spcAft>
          </a:pPr>
          <a:r>
            <a:rPr lang="en-CA" sz="2000" kern="1200" dirty="0" smtClean="0"/>
            <a:t> (Relevant, purposeful, real-life scenarios)</a:t>
          </a:r>
          <a:endParaRPr lang="en-CA" sz="2000" kern="1200" dirty="0"/>
        </a:p>
      </dsp:txBody>
      <dsp:txXfrm>
        <a:off x="1951006" y="1712201"/>
        <a:ext cx="1600829" cy="1994264"/>
      </dsp:txXfrm>
    </dsp:sp>
    <dsp:sp modelId="{D2718F0C-F52B-41FE-9299-AABE775003AA}">
      <dsp:nvSpPr>
        <dsp:cNvPr id="0" name=""/>
        <dsp:cNvSpPr/>
      </dsp:nvSpPr>
      <dsp:spPr>
        <a:xfrm>
          <a:off x="3727138" y="1625600"/>
          <a:ext cx="1774031"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t>Municipal immigration portal </a:t>
          </a:r>
        </a:p>
        <a:p>
          <a:pPr lvl="0" algn="ctr" defTabSz="889000">
            <a:lnSpc>
              <a:spcPct val="90000"/>
            </a:lnSpc>
            <a:spcBef>
              <a:spcPct val="0"/>
            </a:spcBef>
            <a:spcAft>
              <a:spcPct val="35000"/>
            </a:spcAft>
          </a:pPr>
          <a:r>
            <a:rPr lang="en-CA" sz="2000" kern="1200" dirty="0" smtClean="0"/>
            <a:t>(Authentic resources)</a:t>
          </a:r>
          <a:endParaRPr lang="en-CA" sz="2000" kern="1200" dirty="0"/>
        </a:p>
      </dsp:txBody>
      <dsp:txXfrm>
        <a:off x="3813739" y="1712201"/>
        <a:ext cx="1600829" cy="1994264"/>
      </dsp:txXfrm>
    </dsp:sp>
    <dsp:sp modelId="{2A792B58-AFAF-4BBD-8E79-59C3083BF4EC}">
      <dsp:nvSpPr>
        <dsp:cNvPr id="0" name=""/>
        <dsp:cNvSpPr/>
      </dsp:nvSpPr>
      <dsp:spPr>
        <a:xfrm>
          <a:off x="5589870" y="1295115"/>
          <a:ext cx="2536456" cy="2828435"/>
        </a:xfrm>
        <a:prstGeom prst="round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smtClean="0"/>
            <a:t>Action-oriented Task</a:t>
          </a:r>
          <a:endParaRPr lang="en-CA" sz="3600" kern="1200" dirty="0"/>
        </a:p>
      </dsp:txBody>
      <dsp:txXfrm>
        <a:off x="5713690" y="1418935"/>
        <a:ext cx="2288816" cy="258079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985BA80-E77D-A842-A80F-4300A0BF29A3}" type="datetimeFigureOut">
              <a:rPr lang="en-US" smtClean="0"/>
              <a:t>10/25/2017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406F79B-7583-5645-8A7B-46D231E7FB2F}" type="slidenum">
              <a:rPr lang="en-US" smtClean="0"/>
              <a:t>‹#›</a:t>
            </a:fld>
            <a:endParaRPr lang="en-US"/>
          </a:p>
        </p:txBody>
      </p:sp>
    </p:spTree>
    <p:extLst>
      <p:ext uri="{BB962C8B-B14F-4D97-AF65-F5344CB8AC3E}">
        <p14:creationId xmlns:p14="http://schemas.microsoft.com/office/powerpoint/2010/main" val="95379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dirty="0" smtClean="0"/>
              <a:t>TRAINING FOR INSTRUCTORS</a:t>
            </a:r>
          </a:p>
          <a:p>
            <a:endParaRPr lang="fr-CA" baseline="0" dirty="0" smtClean="0"/>
          </a:p>
          <a:p>
            <a:r>
              <a:rPr lang="fr-CA" baseline="0" dirty="0" smtClean="0"/>
              <a:t>A key </a:t>
            </a:r>
            <a:r>
              <a:rPr lang="fr-CA" baseline="0" dirty="0" err="1" smtClean="0"/>
              <a:t>element</a:t>
            </a:r>
            <a:r>
              <a:rPr lang="fr-CA" baseline="0" dirty="0" smtClean="0"/>
              <a:t> to the </a:t>
            </a:r>
            <a:r>
              <a:rPr lang="fr-CA" baseline="0" dirty="0" err="1" smtClean="0"/>
              <a:t>success</a:t>
            </a:r>
            <a:r>
              <a:rPr lang="fr-CA" baseline="0" dirty="0" smtClean="0"/>
              <a:t> of </a:t>
            </a:r>
            <a:r>
              <a:rPr lang="fr-CA" baseline="0" dirty="0" err="1" smtClean="0"/>
              <a:t>this</a:t>
            </a:r>
            <a:r>
              <a:rPr lang="fr-CA" baseline="0" dirty="0" smtClean="0"/>
              <a:t> </a:t>
            </a:r>
            <a:r>
              <a:rPr lang="fr-CA" baseline="0" dirty="0" err="1" smtClean="0"/>
              <a:t>project</a:t>
            </a:r>
            <a:r>
              <a:rPr lang="fr-CA" baseline="0" dirty="0" smtClean="0"/>
              <a:t> </a:t>
            </a:r>
            <a:r>
              <a:rPr lang="fr-CA" baseline="0" dirty="0" err="1" smtClean="0"/>
              <a:t>is</a:t>
            </a:r>
            <a:r>
              <a:rPr lang="fr-CA" baseline="0" dirty="0" smtClean="0"/>
              <a:t> training for </a:t>
            </a:r>
            <a:r>
              <a:rPr lang="fr-CA" baseline="0" dirty="0" err="1" smtClean="0"/>
              <a:t>instructors</a:t>
            </a:r>
            <a:r>
              <a:rPr lang="fr-CA" baseline="0" dirty="0" smtClean="0"/>
              <a:t>.  As </a:t>
            </a:r>
            <a:r>
              <a:rPr lang="fr-CA" baseline="0" dirty="0" err="1" smtClean="0"/>
              <a:t>such</a:t>
            </a:r>
            <a:r>
              <a:rPr lang="fr-CA" baseline="0" dirty="0" smtClean="0"/>
              <a:t>, a </a:t>
            </a:r>
            <a:r>
              <a:rPr lang="fr-CA" baseline="0" dirty="0" err="1" smtClean="0"/>
              <a:t>slideshow</a:t>
            </a:r>
            <a:r>
              <a:rPr lang="fr-CA" baseline="0" dirty="0" smtClean="0"/>
              <a:t> (</a:t>
            </a:r>
            <a:r>
              <a:rPr lang="fr-CA" baseline="0" dirty="0" err="1" smtClean="0"/>
              <a:t>shown</a:t>
            </a:r>
            <a:r>
              <a:rPr lang="fr-CA" baseline="0" dirty="0" smtClean="0"/>
              <a:t> </a:t>
            </a:r>
            <a:r>
              <a:rPr lang="fr-CA" baseline="0" dirty="0" err="1" smtClean="0"/>
              <a:t>here</a:t>
            </a:r>
            <a:r>
              <a:rPr lang="fr-CA" baseline="0" dirty="0" smtClean="0"/>
              <a:t>) has been </a:t>
            </a:r>
            <a:r>
              <a:rPr lang="fr-CA" baseline="0" dirty="0" err="1" smtClean="0"/>
              <a:t>developed</a:t>
            </a:r>
            <a:r>
              <a:rPr lang="fr-CA" baseline="0" dirty="0" smtClean="0"/>
              <a:t> for </a:t>
            </a:r>
            <a:r>
              <a:rPr lang="fr-CA" baseline="0" dirty="0" err="1" smtClean="0"/>
              <a:t>that</a:t>
            </a:r>
            <a:r>
              <a:rPr lang="fr-CA" baseline="0" dirty="0" smtClean="0"/>
              <a:t> </a:t>
            </a:r>
            <a:r>
              <a:rPr lang="fr-CA" baseline="0" dirty="0" err="1" smtClean="0"/>
              <a:t>purpose</a:t>
            </a:r>
            <a:r>
              <a:rPr lang="fr-CA" baseline="0" dirty="0" smtClean="0"/>
              <a:t>.</a:t>
            </a:r>
          </a:p>
        </p:txBody>
      </p:sp>
      <p:sp>
        <p:nvSpPr>
          <p:cNvPr id="4" name="Slide Number Placeholder 3"/>
          <p:cNvSpPr>
            <a:spLocks noGrp="1"/>
          </p:cNvSpPr>
          <p:nvPr>
            <p:ph type="sldNum" sz="quarter" idx="10"/>
          </p:nvPr>
        </p:nvSpPr>
        <p:spPr/>
        <p:txBody>
          <a:bodyPr/>
          <a:lstStyle/>
          <a:p>
            <a:fld id="{9406F79B-7583-5645-8A7B-46D231E7FB2F}" type="slidenum">
              <a:rPr lang="en-US" smtClean="0"/>
              <a:t>1</a:t>
            </a:fld>
            <a:endParaRPr lang="en-US"/>
          </a:p>
        </p:txBody>
      </p:sp>
    </p:spTree>
    <p:extLst>
      <p:ext uri="{BB962C8B-B14F-4D97-AF65-F5344CB8AC3E}">
        <p14:creationId xmlns:p14="http://schemas.microsoft.com/office/powerpoint/2010/main" val="267529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Tasks are actions performed by the learner(s) using the learner’s competences to achieve a given result.</a:t>
            </a:r>
          </a:p>
          <a:p>
            <a:endParaRPr lang="en-CA" sz="1200" dirty="0"/>
          </a:p>
          <a:p>
            <a:r>
              <a:rPr lang="en-CA" sz="1200" dirty="0"/>
              <a:t>TBL anchors learning in the preparation and performance of a simulated task in the classroom environment, relating classroom activities to real life experiences</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10</a:t>
            </a:fld>
            <a:endParaRPr lang="en-US"/>
          </a:p>
        </p:txBody>
      </p:sp>
    </p:spTree>
    <p:extLst>
      <p:ext uri="{BB962C8B-B14F-4D97-AF65-F5344CB8AC3E}">
        <p14:creationId xmlns:p14="http://schemas.microsoft.com/office/powerpoint/2010/main" val="265897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TBL is especially important in an ESL/FSL class for newcomers as it provides the structure to build the competences necessary to accomplish goals required to settle and integrate effectively within the community, such as buying groceries and speaking to a child’s teacher.</a:t>
            </a:r>
          </a:p>
          <a:p>
            <a:endParaRPr lang="en-CA" sz="1200" dirty="0"/>
          </a:p>
          <a:p>
            <a:r>
              <a:rPr lang="en-CA" sz="1200" dirty="0"/>
              <a:t>TBL allows learners to prepare for, and simulate tasks in a safe and supportive learning environment before completing those tasks in the real world. </a:t>
            </a:r>
          </a:p>
          <a:p>
            <a:endParaRPr lang="en-CA" sz="1100" dirty="0"/>
          </a:p>
        </p:txBody>
      </p:sp>
      <p:sp>
        <p:nvSpPr>
          <p:cNvPr id="4" name="Slide Number Placeholder 3"/>
          <p:cNvSpPr>
            <a:spLocks noGrp="1"/>
          </p:cNvSpPr>
          <p:nvPr>
            <p:ph type="sldNum" sz="quarter" idx="10"/>
          </p:nvPr>
        </p:nvSpPr>
        <p:spPr/>
        <p:txBody>
          <a:bodyPr/>
          <a:lstStyle/>
          <a:p>
            <a:fld id="{9406F79B-7583-5645-8A7B-46D231E7FB2F}" type="slidenum">
              <a:rPr lang="en-US" smtClean="0"/>
              <a:t>11</a:t>
            </a:fld>
            <a:endParaRPr lang="en-US"/>
          </a:p>
        </p:txBody>
      </p:sp>
    </p:spTree>
    <p:extLst>
      <p:ext uri="{BB962C8B-B14F-4D97-AF65-F5344CB8AC3E}">
        <p14:creationId xmlns:p14="http://schemas.microsoft.com/office/powerpoint/2010/main" val="1619525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Canadian Language Benchmarks (CLB) is the national standard used in ESL classrooms for adult newcomers in Ontario and across Canada. It is the framework for learning, teaching, program planning, and assessment</a:t>
            </a:r>
            <a:r>
              <a:rPr lang="en-CA" baseline="0" dirty="0" smtClean="0"/>
              <a:t> of languages in Canada.</a:t>
            </a:r>
            <a:endParaRPr lang="en-CA" dirty="0" smtClean="0"/>
          </a:p>
          <a:p>
            <a:endParaRPr lang="en-CA" dirty="0" smtClean="0"/>
          </a:p>
          <a:p>
            <a:r>
              <a:rPr lang="en-CA" dirty="0" smtClean="0"/>
              <a:t>The </a:t>
            </a:r>
            <a:r>
              <a:rPr lang="en-CA" i="1" dirty="0" err="1" smtClean="0"/>
              <a:t>Niveaux</a:t>
            </a:r>
            <a:r>
              <a:rPr lang="en-CA" i="1" dirty="0" smtClean="0"/>
              <a:t> de </a:t>
            </a:r>
            <a:r>
              <a:rPr lang="en-CA" i="1" dirty="0" err="1" smtClean="0"/>
              <a:t>compétence</a:t>
            </a:r>
            <a:r>
              <a:rPr lang="en-CA" i="1" dirty="0" smtClean="0"/>
              <a:t> </a:t>
            </a:r>
            <a:r>
              <a:rPr lang="en-CA" i="1" dirty="0" err="1" smtClean="0"/>
              <a:t>linguistique</a:t>
            </a:r>
            <a:r>
              <a:rPr lang="en-CA" i="1" baseline="0" dirty="0" smtClean="0"/>
              <a:t> </a:t>
            </a:r>
            <a:r>
              <a:rPr lang="en-CA" i="1" baseline="0" dirty="0" err="1" smtClean="0"/>
              <a:t>canadiens</a:t>
            </a:r>
            <a:r>
              <a:rPr lang="en-CA" i="1" baseline="0" dirty="0" smtClean="0"/>
              <a:t> </a:t>
            </a:r>
            <a:r>
              <a:rPr lang="en-CA" i="1" dirty="0" smtClean="0"/>
              <a:t>(NCLC) </a:t>
            </a:r>
            <a:r>
              <a:rPr lang="en-CA" dirty="0" smtClean="0"/>
              <a:t>is the parallel standard (not a translation) used in FSL classrooms for adult newcomers in Ontario and across Canada.</a:t>
            </a:r>
          </a:p>
          <a:p>
            <a:endParaRPr lang="en-CA" dirty="0" smtClean="0"/>
          </a:p>
          <a:p>
            <a:r>
              <a:rPr lang="en-CA" dirty="0" smtClean="0"/>
              <a:t>Both of the above-mentioned</a:t>
            </a:r>
            <a:r>
              <a:rPr lang="en-CA" baseline="0" dirty="0" smtClean="0"/>
              <a:t> standards are anchored in the action-oriented approach and task-based learning.</a:t>
            </a:r>
          </a:p>
          <a:p>
            <a:endParaRPr lang="en-CA" baseline="0" dirty="0" smtClean="0"/>
          </a:p>
          <a:p>
            <a:r>
              <a:rPr lang="en-CA" baseline="0" dirty="0" smtClean="0"/>
              <a:t>The core principles of these standards are (CLB, 2012):</a:t>
            </a:r>
          </a:p>
          <a:p>
            <a:pPr marL="181240" indent="-181240">
              <a:buFont typeface="Arial" panose="020B0604020202020204" pitchFamily="34" charset="0"/>
              <a:buChar char="•"/>
            </a:pPr>
            <a:r>
              <a:rPr lang="en-CA" b="1" baseline="0" dirty="0" smtClean="0"/>
              <a:t>Competency-based </a:t>
            </a:r>
            <a:r>
              <a:rPr lang="en-CA" b="0" baseline="0" dirty="0" smtClean="0"/>
              <a:t>-</a:t>
            </a:r>
            <a:r>
              <a:rPr lang="en-CA" baseline="0" dirty="0" smtClean="0"/>
              <a:t>“competency statements stress what a learner can do in English. Competencies may be understood as the demonstrable application of knowledge and skills by individual learners”</a:t>
            </a:r>
          </a:p>
          <a:p>
            <a:pPr marL="181240" indent="-181240">
              <a:buFont typeface="Arial" panose="020B0604020202020204" pitchFamily="34" charset="0"/>
              <a:buChar char="•"/>
            </a:pPr>
            <a:r>
              <a:rPr lang="en-CA" b="1" baseline="0" dirty="0" smtClean="0"/>
              <a:t>Learner-centred</a:t>
            </a:r>
            <a:r>
              <a:rPr lang="en-CA" baseline="0" dirty="0" smtClean="0"/>
              <a:t> – “competencies should be embedded in tasks and contexts that are purposeful, relevant, and meaningful to the learner, and tailored to the individual’s abilities and learning styles”</a:t>
            </a:r>
          </a:p>
          <a:p>
            <a:pPr marL="181240" indent="-181240">
              <a:buFont typeface="Arial" panose="020B0604020202020204" pitchFamily="34" charset="0"/>
              <a:buChar char="•"/>
            </a:pPr>
            <a:r>
              <a:rPr lang="en-CA" b="1" baseline="0" dirty="0" smtClean="0"/>
              <a:t>Task-based</a:t>
            </a:r>
            <a:r>
              <a:rPr lang="en-CA" baseline="0" dirty="0" smtClean="0"/>
              <a:t> – “a communicative ‘real world’ instance of language use to accomplish a specific purpose in a particular context”</a:t>
            </a:r>
          </a:p>
          <a:p>
            <a:pPr marL="181240" indent="-181240">
              <a:buFont typeface="Arial" panose="020B0604020202020204" pitchFamily="34" charset="0"/>
              <a:buChar char="•"/>
            </a:pPr>
            <a:r>
              <a:rPr lang="en-CA" b="1" baseline="0" dirty="0" smtClean="0"/>
              <a:t>Stress community, study and work-related tasks </a:t>
            </a:r>
            <a:r>
              <a:rPr lang="en-CA" baseline="0" dirty="0" smtClean="0"/>
              <a:t>– “Language is used in specific social contexts with particular individuals”</a:t>
            </a:r>
          </a:p>
          <a:p>
            <a:pPr marL="181240" indent="-181240">
              <a:buFont typeface="Arial" panose="020B0604020202020204" pitchFamily="34" charset="0"/>
              <a:buChar char="•"/>
            </a:pPr>
            <a:endParaRPr lang="en-CA" baseline="0" dirty="0" smtClean="0"/>
          </a:p>
          <a:p>
            <a:r>
              <a:rPr lang="en-CA" baseline="0" dirty="0" smtClean="0"/>
              <a:t>Using a municipal immigration portal to support and inform task-based learning directly links to the guiding principles of the CLB/</a:t>
            </a:r>
            <a:r>
              <a:rPr lang="en-CA" i="1" baseline="0" dirty="0" smtClean="0"/>
              <a:t>NCLC.</a:t>
            </a:r>
            <a:endParaRPr lang="en-CA" baseline="0" dirty="0" smtClean="0"/>
          </a:p>
        </p:txBody>
      </p:sp>
      <p:sp>
        <p:nvSpPr>
          <p:cNvPr id="4" name="Slide Number Placeholder 3"/>
          <p:cNvSpPr>
            <a:spLocks noGrp="1"/>
          </p:cNvSpPr>
          <p:nvPr>
            <p:ph type="sldNum" sz="quarter" idx="10"/>
          </p:nvPr>
        </p:nvSpPr>
        <p:spPr/>
        <p:txBody>
          <a:bodyPr/>
          <a:lstStyle/>
          <a:p>
            <a:fld id="{9406F79B-7583-5645-8A7B-46D231E7FB2F}" type="slidenum">
              <a:rPr lang="en-US" smtClean="0"/>
              <a:t>12</a:t>
            </a:fld>
            <a:endParaRPr lang="en-US"/>
          </a:p>
        </p:txBody>
      </p:sp>
    </p:spTree>
    <p:extLst>
      <p:ext uri="{BB962C8B-B14F-4D97-AF65-F5344CB8AC3E}">
        <p14:creationId xmlns:p14="http://schemas.microsoft.com/office/powerpoint/2010/main" val="306550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dirty="0" smtClean="0"/>
              <a:t>The </a:t>
            </a:r>
            <a:r>
              <a:rPr lang="en-CA" i="1" dirty="0" smtClean="0"/>
              <a:t>Common European</a:t>
            </a:r>
            <a:r>
              <a:rPr lang="en-CA" i="1" baseline="0" dirty="0" smtClean="0"/>
              <a:t> Framework of Reference for Languages: Learning, Teaching and Assessment (CEFR) </a:t>
            </a:r>
            <a:r>
              <a:rPr lang="en-CA" i="0" baseline="0" dirty="0" smtClean="0"/>
              <a:t>is a framework of reference developed from over twenty years of research.  It is used in over 160 countries throughout Europe and around the world. The CEFR is language neutral and has been translated into 40 languages.</a:t>
            </a:r>
          </a:p>
          <a:p>
            <a:pPr defTabSz="966612">
              <a:defRPr/>
            </a:pPr>
            <a:endParaRPr lang="en-CA" i="0" baseline="0" dirty="0" smtClean="0"/>
          </a:p>
          <a:p>
            <a:pPr defTabSz="966612">
              <a:defRPr/>
            </a:pPr>
            <a:r>
              <a:rPr lang="en-CA" i="0" baseline="0" dirty="0" smtClean="0"/>
              <a:t>The CEFR has influenced the K-12 Curriculum of Ministries of Education in Ontario and across Canada.</a:t>
            </a:r>
          </a:p>
          <a:p>
            <a:pPr defTabSz="966612">
              <a:defRPr/>
            </a:pPr>
            <a:endParaRPr lang="en-CA" i="0" baseline="0" dirty="0" smtClean="0"/>
          </a:p>
          <a:p>
            <a:pPr defTabSz="966612">
              <a:defRPr/>
            </a:pPr>
            <a:r>
              <a:rPr lang="en-CA" i="0" baseline="0" dirty="0" smtClean="0"/>
              <a:t>The key concepts of the CEFR include: ‘Can do’ descriptors; the action-oriented approach; task-based learning; and </a:t>
            </a:r>
            <a:r>
              <a:rPr lang="en-CA" i="0" baseline="0" dirty="0" err="1" smtClean="0"/>
              <a:t>plurilingualism</a:t>
            </a:r>
            <a:r>
              <a:rPr lang="en-CA" i="0" baseline="0" dirty="0" smtClean="0"/>
              <a:t>.</a:t>
            </a:r>
            <a:endParaRPr lang="en-CA" i="1" dirty="0" smtClean="0"/>
          </a:p>
          <a:p>
            <a:endParaRPr lang="en-CA" dirty="0" smtClean="0"/>
          </a:p>
          <a:p>
            <a:pPr defTabSz="966612">
              <a:defRPr/>
            </a:pPr>
            <a:r>
              <a:rPr lang="en-CA" baseline="0" dirty="0" smtClean="0"/>
              <a:t>‘</a:t>
            </a:r>
            <a:r>
              <a:rPr lang="en-CA" b="1" baseline="0" dirty="0" smtClean="0"/>
              <a:t>Can do’ descriptors </a:t>
            </a:r>
            <a:r>
              <a:rPr lang="en-CA" baseline="0" dirty="0" smtClean="0"/>
              <a:t>are statements that describe what a learner can do in the language.</a:t>
            </a:r>
          </a:p>
          <a:p>
            <a:pPr defTabSz="966612">
              <a:defRPr/>
            </a:pPr>
            <a:endParaRPr lang="en-CA" baseline="0" dirty="0" smtClean="0"/>
          </a:p>
          <a:p>
            <a:pPr defTabSz="966612">
              <a:defRPr/>
            </a:pPr>
            <a:r>
              <a:rPr lang="en-CA" baseline="0" dirty="0" smtClean="0"/>
              <a:t>The </a:t>
            </a:r>
            <a:r>
              <a:rPr lang="en-CA" b="1" baseline="0" dirty="0" smtClean="0"/>
              <a:t>action-oriented approach </a:t>
            </a:r>
            <a:r>
              <a:rPr lang="en-CA" baseline="0" dirty="0" smtClean="0"/>
              <a:t>views learners are ‘social agents’ who use language in order to interact with others and accomplish meaningful tasks.</a:t>
            </a:r>
          </a:p>
          <a:p>
            <a:pPr defTabSz="966612">
              <a:defRPr/>
            </a:pPr>
            <a:endParaRPr lang="en-CA" baseline="0" dirty="0" smtClean="0"/>
          </a:p>
          <a:p>
            <a:pPr defTabSz="966612">
              <a:defRPr/>
            </a:pPr>
            <a:r>
              <a:rPr lang="en-CA" baseline="0" dirty="0" smtClean="0"/>
              <a:t>“</a:t>
            </a:r>
            <a:r>
              <a:rPr lang="en-CA" b="1" baseline="0" dirty="0" smtClean="0"/>
              <a:t>Tasks</a:t>
            </a:r>
            <a:r>
              <a:rPr lang="en-CA" baseline="0" dirty="0" smtClean="0"/>
              <a:t> are actions that are performed strategically by one or more people using their own specific competences to achieve a result” (CEFR, 2001).</a:t>
            </a:r>
          </a:p>
          <a:p>
            <a:endParaRPr lang="en-CA" dirty="0" smtClean="0"/>
          </a:p>
          <a:p>
            <a:r>
              <a:rPr lang="en-CA" b="1" dirty="0" err="1" smtClean="0"/>
              <a:t>Plurilingualism</a:t>
            </a:r>
            <a:r>
              <a:rPr lang="en-CA" dirty="0" smtClean="0"/>
              <a:t> </a:t>
            </a:r>
            <a:r>
              <a:rPr lang="en-CA" baseline="0" dirty="0" smtClean="0"/>
              <a:t>recognizes that different languages are not kept in a separate compartment in our brains. As such, l</a:t>
            </a:r>
            <a:r>
              <a:rPr lang="en-CA" dirty="0" smtClean="0"/>
              <a:t>anguage learners build a linguistic repertory,</a:t>
            </a:r>
            <a:r>
              <a:rPr lang="en-CA" baseline="0" dirty="0" smtClean="0"/>
              <a:t> developing competences and skills that come from learning a language, but also through the synergies between the other languages they know.  For example, knowing French may be helpful in learning Spanish. In an ESL/FSL class, learners should be encouraged to draw on all of their resources, including the languages they already speak, and apply the most effective strategies to accomplish tasks in the target language.</a:t>
            </a:r>
          </a:p>
          <a:p>
            <a:pPr defTabSz="966612">
              <a:defRPr/>
            </a:pPr>
            <a:endParaRPr lang="en-CA" baseline="0" dirty="0" smtClean="0"/>
          </a:p>
          <a:p>
            <a:pPr defTabSz="966612">
              <a:defRPr/>
            </a:pPr>
            <a:r>
              <a:rPr lang="en-CA" baseline="0" dirty="0" smtClean="0"/>
              <a:t>There are many similar principles between the CLB and the CEFR.  In fact, when compared to the CEFR, the CLB was found to have strong concurrent validity.</a:t>
            </a:r>
          </a:p>
        </p:txBody>
      </p:sp>
      <p:sp>
        <p:nvSpPr>
          <p:cNvPr id="4" name="Slide Number Placeholder 3"/>
          <p:cNvSpPr>
            <a:spLocks noGrp="1"/>
          </p:cNvSpPr>
          <p:nvPr>
            <p:ph type="sldNum" sz="quarter" idx="10"/>
          </p:nvPr>
        </p:nvSpPr>
        <p:spPr/>
        <p:txBody>
          <a:bodyPr/>
          <a:lstStyle/>
          <a:p>
            <a:fld id="{9406F79B-7583-5645-8A7B-46D231E7FB2F}" type="slidenum">
              <a:rPr lang="en-US" smtClean="0"/>
              <a:t>13</a:t>
            </a:fld>
            <a:endParaRPr lang="en-US"/>
          </a:p>
        </p:txBody>
      </p:sp>
    </p:spTree>
    <p:extLst>
      <p:ext uri="{BB962C8B-B14F-4D97-AF65-F5344CB8AC3E}">
        <p14:creationId xmlns:p14="http://schemas.microsoft.com/office/powerpoint/2010/main" val="404160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Given that </a:t>
            </a:r>
            <a:r>
              <a:rPr lang="en-CA" b="1" dirty="0" smtClean="0"/>
              <a:t>task-based learning </a:t>
            </a:r>
            <a:r>
              <a:rPr lang="en-CA" dirty="0" smtClean="0"/>
              <a:t>is</a:t>
            </a:r>
            <a:r>
              <a:rPr lang="en-CA" baseline="0" dirty="0" smtClean="0"/>
              <a:t> a guiding principle of the CLB, the language standard used in language classes for adult newcomers across Ontario, it makes sense to draw upon the content of the municipal immigration portals to develop and perform tasks that are meaningful, purposeful, based on real-life situations, that use authentic resources right from the newcomer’s community</a:t>
            </a:r>
            <a:endParaRPr lang="en-CA" dirty="0" smtClean="0"/>
          </a:p>
          <a:p>
            <a:endParaRPr lang="en-CA" dirty="0" smtClean="0"/>
          </a:p>
        </p:txBody>
      </p:sp>
      <p:sp>
        <p:nvSpPr>
          <p:cNvPr id="4" name="Slide Number Placeholder 3"/>
          <p:cNvSpPr>
            <a:spLocks noGrp="1"/>
          </p:cNvSpPr>
          <p:nvPr>
            <p:ph type="sldNum" sz="quarter" idx="10"/>
          </p:nvPr>
        </p:nvSpPr>
        <p:spPr/>
        <p:txBody>
          <a:bodyPr/>
          <a:lstStyle/>
          <a:p>
            <a:fld id="{9406F79B-7583-5645-8A7B-46D231E7FB2F}" type="slidenum">
              <a:rPr lang="en-US" smtClean="0"/>
              <a:t>14</a:t>
            </a:fld>
            <a:endParaRPr lang="en-US"/>
          </a:p>
        </p:txBody>
      </p:sp>
    </p:spTree>
    <p:extLst>
      <p:ext uri="{BB962C8B-B14F-4D97-AF65-F5344CB8AC3E}">
        <p14:creationId xmlns:p14="http://schemas.microsoft.com/office/powerpoint/2010/main" val="17244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When building an action-oriented task, the following checklist outlines what elements are needed:</a:t>
            </a:r>
          </a:p>
          <a:p>
            <a:endParaRPr lang="en-CA" sz="1200" dirty="0" smtClean="0"/>
          </a:p>
          <a:p>
            <a:r>
              <a:rPr lang="en-CA" sz="1200" dirty="0"/>
              <a:t>Checklist:</a:t>
            </a:r>
          </a:p>
          <a:p>
            <a:pPr>
              <a:buFont typeface="Wingdings" panose="05000000000000000000" pitchFamily="2" charset="2"/>
              <a:buChar char="ü"/>
            </a:pPr>
            <a:r>
              <a:rPr lang="en-CA" sz="1200" dirty="0"/>
              <a:t>Learners are ‘social agents’ who use the target language to carry out tasks that have a tangible result</a:t>
            </a:r>
          </a:p>
          <a:p>
            <a:pPr>
              <a:buFont typeface="Wingdings" panose="05000000000000000000" pitchFamily="2" charset="2"/>
              <a:buChar char="ü"/>
            </a:pPr>
            <a:r>
              <a:rPr lang="en-CA" sz="1200" dirty="0"/>
              <a:t>Communication is spontaneous, purposeful, set in the context of everyday life</a:t>
            </a:r>
          </a:p>
          <a:p>
            <a:pPr>
              <a:buFont typeface="Wingdings" panose="05000000000000000000" pitchFamily="2" charset="2"/>
              <a:buChar char="ü"/>
            </a:pPr>
            <a:r>
              <a:rPr lang="en-CA" sz="1200" dirty="0"/>
              <a:t>Scenarios are authentic and promote the use of authentic resources and texts</a:t>
            </a:r>
          </a:p>
          <a:p>
            <a:pPr>
              <a:buFont typeface="Wingdings" panose="05000000000000000000" pitchFamily="2" charset="2"/>
              <a:buChar char="ü"/>
            </a:pPr>
            <a:r>
              <a:rPr lang="en-CA" sz="1200" dirty="0"/>
              <a:t>There is a problem to be solved, an objective to be achieved, or a goal to be accomplished, subject to certain parameters and constraints</a:t>
            </a:r>
          </a:p>
          <a:p>
            <a:pPr>
              <a:buFont typeface="Wingdings" panose="05000000000000000000" pitchFamily="2" charset="2"/>
              <a:buChar char="ü"/>
            </a:pPr>
            <a:r>
              <a:rPr lang="en-CA" sz="1200" dirty="0"/>
              <a:t>Learners are required to draw upon their competences and make choices – to think and act </a:t>
            </a:r>
            <a:r>
              <a:rPr lang="en-CA" sz="1200" dirty="0" smtClean="0"/>
              <a:t>strategically</a:t>
            </a:r>
            <a:endParaRPr lang="en-CA" sz="1200" dirty="0"/>
          </a:p>
        </p:txBody>
      </p:sp>
      <p:sp>
        <p:nvSpPr>
          <p:cNvPr id="4" name="Slide Number Placeholder 3"/>
          <p:cNvSpPr>
            <a:spLocks noGrp="1"/>
          </p:cNvSpPr>
          <p:nvPr>
            <p:ph type="sldNum" sz="quarter" idx="10"/>
          </p:nvPr>
        </p:nvSpPr>
        <p:spPr/>
        <p:txBody>
          <a:bodyPr/>
          <a:lstStyle/>
          <a:p>
            <a:fld id="{9406F79B-7583-5645-8A7B-46D231E7FB2F}" type="slidenum">
              <a:rPr lang="en-US" smtClean="0"/>
              <a:t>15</a:t>
            </a:fld>
            <a:endParaRPr lang="en-US"/>
          </a:p>
        </p:txBody>
      </p:sp>
    </p:spTree>
    <p:extLst>
      <p:ext uri="{BB962C8B-B14F-4D97-AF65-F5344CB8AC3E}">
        <p14:creationId xmlns:p14="http://schemas.microsoft.com/office/powerpoint/2010/main" val="168716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create</a:t>
            </a:r>
            <a:r>
              <a:rPr lang="en-CA" baseline="0" dirty="0" smtClean="0"/>
              <a:t> an action-oriented task, begin with the can do statements from the language standard being used in the classroom (i.e., CLB/</a:t>
            </a:r>
            <a:r>
              <a:rPr lang="en-CA" i="1" baseline="0" dirty="0" smtClean="0"/>
              <a:t>NCLC</a:t>
            </a:r>
            <a:r>
              <a:rPr lang="en-CA" i="0" baseline="0" dirty="0" smtClean="0"/>
              <a:t>, CEFR). Cluster the can do statements in a logical manner to maximize learning.</a:t>
            </a:r>
          </a:p>
          <a:p>
            <a:endParaRPr lang="en-CA" i="0" baseline="0" dirty="0" smtClean="0"/>
          </a:p>
          <a:p>
            <a:r>
              <a:rPr lang="en-CA" i="0" baseline="0" dirty="0" smtClean="0"/>
              <a:t>Reflect upon the needs of the learner to determine what tasks will best support settlement and integration within the community, focusing on relevant, purposeful, real-life scenarios.</a:t>
            </a:r>
          </a:p>
          <a:p>
            <a:endParaRPr lang="en-CA" i="0" baseline="0" dirty="0" smtClean="0"/>
          </a:p>
          <a:p>
            <a:r>
              <a:rPr lang="en-CA" i="0" baseline="0" dirty="0" smtClean="0"/>
              <a:t>Visit your local municipal immigration portal to explore possible authentic resources that will help support the learning needed to perform the task.</a:t>
            </a:r>
          </a:p>
          <a:p>
            <a:endParaRPr lang="en-CA" i="0" baseline="0" dirty="0" smtClean="0"/>
          </a:p>
          <a:p>
            <a:endParaRPr lang="en-CA" i="0" baseline="0" dirty="0" smtClean="0"/>
          </a:p>
        </p:txBody>
      </p:sp>
      <p:sp>
        <p:nvSpPr>
          <p:cNvPr id="4" name="Slide Number Placeholder 3"/>
          <p:cNvSpPr>
            <a:spLocks noGrp="1"/>
          </p:cNvSpPr>
          <p:nvPr>
            <p:ph type="sldNum" sz="quarter" idx="10"/>
          </p:nvPr>
        </p:nvSpPr>
        <p:spPr/>
        <p:txBody>
          <a:bodyPr/>
          <a:lstStyle/>
          <a:p>
            <a:fld id="{9406F79B-7583-5645-8A7B-46D231E7FB2F}" type="slidenum">
              <a:rPr lang="en-US" smtClean="0"/>
              <a:t>16</a:t>
            </a:fld>
            <a:endParaRPr lang="en-US"/>
          </a:p>
        </p:txBody>
      </p:sp>
    </p:spTree>
    <p:extLst>
      <p:ext uri="{BB962C8B-B14F-4D97-AF65-F5344CB8AC3E}">
        <p14:creationId xmlns:p14="http://schemas.microsoft.com/office/powerpoint/2010/main" val="1553059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baseline="0" dirty="0" smtClean="0"/>
              <a:t>Shown here is a sample task for basic users, working at CLB 3/4 and CEFR A2. The learners would work toward building their knowledge and skills during the learning block to be able to complete the task at the end of the period of instruction.</a:t>
            </a:r>
          </a:p>
          <a:p>
            <a:pPr defTabSz="966612">
              <a:defRPr/>
            </a:pPr>
            <a:endParaRPr lang="en-CA" baseline="0" dirty="0" smtClean="0"/>
          </a:p>
          <a:p>
            <a:endParaRPr lang="en-CA" dirty="0" smtClean="0"/>
          </a:p>
          <a:p>
            <a:r>
              <a:rPr lang="en-CA" i="1" dirty="0" smtClean="0"/>
              <a:t>This task is taken from the document “Exploring the Region of Durham Through</a:t>
            </a:r>
            <a:r>
              <a:rPr lang="en-CA" i="1" baseline="0" dirty="0" smtClean="0"/>
              <a:t> Task-based Learning.” This document will be explored later in the slideshow.</a:t>
            </a:r>
            <a:endParaRPr lang="en-CA" i="1" dirty="0"/>
          </a:p>
        </p:txBody>
      </p:sp>
      <p:sp>
        <p:nvSpPr>
          <p:cNvPr id="4" name="Slide Number Placeholder 3"/>
          <p:cNvSpPr>
            <a:spLocks noGrp="1"/>
          </p:cNvSpPr>
          <p:nvPr>
            <p:ph type="sldNum" sz="quarter" idx="10"/>
          </p:nvPr>
        </p:nvSpPr>
        <p:spPr/>
        <p:txBody>
          <a:bodyPr/>
          <a:lstStyle/>
          <a:p>
            <a:fld id="{9406F79B-7583-5645-8A7B-46D231E7FB2F}" type="slidenum">
              <a:rPr lang="en-US" smtClean="0"/>
              <a:t>17</a:t>
            </a:fld>
            <a:endParaRPr lang="en-US"/>
          </a:p>
        </p:txBody>
      </p:sp>
    </p:spTree>
    <p:extLst>
      <p:ext uri="{BB962C8B-B14F-4D97-AF65-F5344CB8AC3E}">
        <p14:creationId xmlns:p14="http://schemas.microsoft.com/office/powerpoint/2010/main" val="335389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dirty="0" smtClean="0"/>
              <a:t>Provide training</a:t>
            </a:r>
            <a:r>
              <a:rPr lang="en-CA" sz="1200" i="1" baseline="0" dirty="0" smtClean="0"/>
              <a:t> participants with the task from the previous slide and the checklist.  Allow participants time to identify the components of this task that make it action-oriented.</a:t>
            </a:r>
          </a:p>
          <a:p>
            <a:endParaRPr lang="en-CA" sz="1200" i="1" baseline="0" dirty="0" smtClean="0"/>
          </a:p>
          <a:p>
            <a:r>
              <a:rPr lang="en-CA" sz="1200" i="1" dirty="0" smtClean="0"/>
              <a:t>Possible answers include:</a:t>
            </a:r>
          </a:p>
          <a:p>
            <a:pPr>
              <a:buFontTx/>
              <a:buNone/>
            </a:pPr>
            <a:endParaRPr lang="en-CA" sz="1200" i="1" dirty="0" smtClean="0"/>
          </a:p>
          <a:p>
            <a:pPr>
              <a:buFontTx/>
              <a:buNone/>
            </a:pPr>
            <a:r>
              <a:rPr lang="en-CA" sz="1200" i="1" dirty="0"/>
              <a:t>Learners are social agents who use the target language to carry out tasks that have a tangible result and often involve a product</a:t>
            </a:r>
          </a:p>
          <a:p>
            <a:pPr marL="664546" lvl="1" indent="-181240">
              <a:buFont typeface="Arial" panose="020B0604020202020204" pitchFamily="34" charset="0"/>
              <a:buChar char="•"/>
            </a:pPr>
            <a:r>
              <a:rPr lang="en-CA" sz="1200" i="1" dirty="0"/>
              <a:t>speaking with an agent to find a family doctor</a:t>
            </a:r>
          </a:p>
          <a:p>
            <a:pPr>
              <a:buFontTx/>
              <a:buNone/>
            </a:pPr>
            <a:r>
              <a:rPr lang="en-CA" sz="1200" i="1" dirty="0"/>
              <a:t>Communication is spontaneous, purposeful, set in the context of everyday life</a:t>
            </a:r>
          </a:p>
          <a:p>
            <a:pPr marL="664546" lvl="1" indent="-181240">
              <a:buFont typeface="Arial" panose="020B0604020202020204" pitchFamily="34" charset="0"/>
              <a:buChar char="•"/>
            </a:pPr>
            <a:r>
              <a:rPr lang="en-CA" sz="1200" i="1" dirty="0"/>
              <a:t>Spontaneous – The performance of the task will be spontaneous conversation, with the learner having the competences necessary to complete the task</a:t>
            </a:r>
          </a:p>
          <a:p>
            <a:pPr marL="664546" lvl="1" indent="-181240">
              <a:buFont typeface="Arial" panose="020B0604020202020204" pitchFamily="34" charset="0"/>
              <a:buChar char="•"/>
            </a:pPr>
            <a:r>
              <a:rPr lang="en-CA" sz="1200" i="1" dirty="0"/>
              <a:t>Purposeful – To get a family doctor</a:t>
            </a:r>
          </a:p>
          <a:p>
            <a:pPr marL="664546" lvl="1" indent="-181240">
              <a:buFont typeface="Arial" panose="020B0604020202020204" pitchFamily="34" charset="0"/>
              <a:buChar char="•"/>
            </a:pPr>
            <a:r>
              <a:rPr lang="en-CA" sz="1200" i="1" dirty="0"/>
              <a:t>Set in the Context of Everyday Life – Accessing health care is necessary when arriving in a new community</a:t>
            </a:r>
          </a:p>
          <a:p>
            <a:pPr>
              <a:buFontTx/>
              <a:buNone/>
            </a:pPr>
            <a:r>
              <a:rPr lang="en-CA" sz="1200" i="1" dirty="0"/>
              <a:t>Scenarios are authentic and promote the use of authentic resources and texts</a:t>
            </a:r>
          </a:p>
          <a:p>
            <a:pPr marL="664546" lvl="1" indent="-181240">
              <a:buFont typeface="Arial" panose="020B0604020202020204" pitchFamily="34" charset="0"/>
              <a:buChar char="•"/>
            </a:pPr>
            <a:r>
              <a:rPr lang="en-CA" sz="1200" i="1" dirty="0"/>
              <a:t>Authentic – All members of a community need to access health care</a:t>
            </a:r>
          </a:p>
          <a:p>
            <a:pPr marL="664546" lvl="1" indent="-181240">
              <a:buFont typeface="Arial" panose="020B0604020202020204" pitchFamily="34" charset="0"/>
              <a:buChar char="•"/>
            </a:pPr>
            <a:r>
              <a:rPr lang="en-CA" sz="1200" i="1" dirty="0"/>
              <a:t>Authentic Resources – Health Care Connect is an authentic resource that can be accessed to find health care. Learners might also access maps</a:t>
            </a:r>
          </a:p>
          <a:p>
            <a:pPr>
              <a:buFontTx/>
              <a:buNone/>
            </a:pPr>
            <a:r>
              <a:rPr lang="en-CA" sz="1200" i="1" dirty="0"/>
              <a:t>There is a problem to the solved, an objective to be achieved, or a goal to be accomplished, subject to certain parameters and constraints</a:t>
            </a:r>
          </a:p>
          <a:p>
            <a:pPr marL="664546" lvl="1" indent="-181240">
              <a:buFont typeface="Arial" panose="020B0604020202020204" pitchFamily="34" charset="0"/>
              <a:buChar char="•"/>
            </a:pPr>
            <a:r>
              <a:rPr lang="en-CA" sz="1200" i="1" dirty="0"/>
              <a:t>Objective to be achieved – Accessing health care</a:t>
            </a:r>
          </a:p>
          <a:p>
            <a:pPr marL="664546" lvl="1" indent="-181240">
              <a:buFont typeface="Arial" panose="020B0604020202020204" pitchFamily="34" charset="0"/>
              <a:buChar char="•"/>
            </a:pPr>
            <a:r>
              <a:rPr lang="en-CA" sz="1200" i="1" dirty="0"/>
              <a:t>Parameters and restraints – Geographic parameters, possible restraints around the type of doctor needed, based on the health care needs of the family</a:t>
            </a:r>
          </a:p>
          <a:p>
            <a:pPr>
              <a:buFontTx/>
              <a:buNone/>
            </a:pPr>
            <a:r>
              <a:rPr lang="en-CA" sz="1200" i="1" dirty="0"/>
              <a:t>Learners are required to draw upon their competences and make choices – to think and act strategically</a:t>
            </a:r>
          </a:p>
          <a:p>
            <a:pPr marL="664546" lvl="1" indent="-181240">
              <a:buFont typeface="Arial" panose="020B0604020202020204" pitchFamily="34" charset="0"/>
              <a:buChar char="•"/>
            </a:pPr>
            <a:r>
              <a:rPr lang="en-CA" sz="1200" i="1" dirty="0"/>
              <a:t>This task would be preformed at the end of a learning block. Learners would have added to their competences through focussed instruction on the topic to be able to successfully complete the </a:t>
            </a:r>
            <a:r>
              <a:rPr lang="en-CA" sz="1200" i="1" dirty="0" smtClean="0"/>
              <a:t>task</a:t>
            </a:r>
            <a:endParaRPr lang="en-CA" sz="1200" i="1" dirty="0"/>
          </a:p>
        </p:txBody>
      </p:sp>
      <p:sp>
        <p:nvSpPr>
          <p:cNvPr id="4" name="Slide Number Placeholder 3"/>
          <p:cNvSpPr>
            <a:spLocks noGrp="1"/>
          </p:cNvSpPr>
          <p:nvPr>
            <p:ph type="sldNum" sz="quarter" idx="10"/>
          </p:nvPr>
        </p:nvSpPr>
        <p:spPr/>
        <p:txBody>
          <a:bodyPr/>
          <a:lstStyle/>
          <a:p>
            <a:fld id="{9406F79B-7583-5645-8A7B-46D231E7FB2F}" type="slidenum">
              <a:rPr lang="en-US" smtClean="0"/>
              <a:t>18</a:t>
            </a:fld>
            <a:endParaRPr lang="en-US"/>
          </a:p>
        </p:txBody>
      </p:sp>
    </p:spTree>
    <p:extLst>
      <p:ext uri="{BB962C8B-B14F-4D97-AF65-F5344CB8AC3E}">
        <p14:creationId xmlns:p14="http://schemas.microsoft.com/office/powerpoint/2010/main" val="332926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More sample</a:t>
            </a:r>
            <a:r>
              <a:rPr lang="en-CA" baseline="0" dirty="0" smtClean="0"/>
              <a:t> tasks like the “getting health care” task are available in the document “</a:t>
            </a:r>
            <a:r>
              <a:rPr lang="en-CA" i="1" baseline="0" dirty="0" smtClean="0"/>
              <a:t>Exploring the Region of Durham Through Task-based Learning,” </a:t>
            </a:r>
            <a:r>
              <a:rPr lang="en-CA" baseline="0" dirty="0" smtClean="0"/>
              <a:t> This document was the result of a joint partnership between </a:t>
            </a:r>
            <a:r>
              <a:rPr lang="en-CA" dirty="0" smtClean="0"/>
              <a:t>The Region of Durham</a:t>
            </a:r>
            <a:r>
              <a:rPr lang="en-CA" baseline="0" dirty="0" smtClean="0"/>
              <a:t> and the Durham District School Board. It</a:t>
            </a:r>
            <a:r>
              <a:rPr lang="en-CA" i="0" baseline="0" dirty="0" smtClean="0"/>
              <a:t> is available publicly online and can be downloaded from the Durham Immigration Portal. In this document, you will find a series of task examples at various benchmarks/levels that can be easily modified to other municipal immigration portals. This document also provides the CLB Competency Statements/CEFR Can Do Statements and suggests possible learning needed (through instruction in the learning block) to complete the task.</a:t>
            </a:r>
          </a:p>
          <a:p>
            <a:endParaRPr lang="en-CA" i="0" baseline="0" dirty="0" smtClean="0"/>
          </a:p>
          <a:p>
            <a:endParaRPr lang="en-CA" i="0" baseline="0" dirty="0" smtClean="0"/>
          </a:p>
          <a:p>
            <a:r>
              <a:rPr lang="en-CA" i="1" baseline="0" dirty="0" smtClean="0"/>
              <a:t>Link to “Exploring the Region of Durham Through Task-based Learning”: https://www.durhamimmigration.ca/learning/Documents/Living-in-English_Discovering-Durham.pdf</a:t>
            </a:r>
          </a:p>
          <a:p>
            <a:endParaRPr lang="en-CA" i="1" baseline="0" dirty="0" smtClean="0"/>
          </a:p>
          <a:p>
            <a:endParaRPr lang="en-CA" i="1" baseline="0" dirty="0" smtClean="0"/>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19</a:t>
            </a:fld>
            <a:endParaRPr lang="en-US"/>
          </a:p>
        </p:txBody>
      </p:sp>
    </p:spTree>
    <p:extLst>
      <p:ext uri="{BB962C8B-B14F-4D97-AF65-F5344CB8AC3E}">
        <p14:creationId xmlns:p14="http://schemas.microsoft.com/office/powerpoint/2010/main" val="145273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t>This training will:</a:t>
            </a:r>
          </a:p>
          <a:p>
            <a:pPr marL="181240" indent="-181240">
              <a:buFont typeface="Arial" panose="020B0604020202020204" pitchFamily="34" charset="0"/>
              <a:buChar char="•"/>
            </a:pPr>
            <a:r>
              <a:rPr lang="en-CA" sz="1200" dirty="0"/>
              <a:t>Outline the potential benefits of implementing this project</a:t>
            </a:r>
          </a:p>
          <a:p>
            <a:pPr marL="181240" indent="-181240">
              <a:buFont typeface="Arial" panose="020B0604020202020204" pitchFamily="34" charset="0"/>
              <a:buChar char="•"/>
            </a:pPr>
            <a:r>
              <a:rPr lang="en-CA" sz="1200" dirty="0"/>
              <a:t>Highlight the </a:t>
            </a:r>
            <a:r>
              <a:rPr lang="en-CA" sz="1200" i="1" dirty="0"/>
              <a:t>Ontario Immigration Strategy</a:t>
            </a:r>
          </a:p>
          <a:p>
            <a:pPr marL="181240" indent="-181240">
              <a:buFont typeface="Arial" panose="020B0604020202020204" pitchFamily="34" charset="0"/>
              <a:buChar char="•"/>
            </a:pPr>
            <a:r>
              <a:rPr lang="en-CA" sz="1200" dirty="0"/>
              <a:t>Provide an overview of municipal immigration portals and ESL/FSL language training for adult newcomers</a:t>
            </a:r>
          </a:p>
          <a:p>
            <a:pPr marL="181240" indent="-181240">
              <a:buFont typeface="Arial" panose="020B0604020202020204" pitchFamily="34" charset="0"/>
              <a:buChar char="•"/>
            </a:pPr>
            <a:r>
              <a:rPr lang="en-CA" sz="1200" dirty="0"/>
              <a:t>Demonstrate the synergy that can exist between a municipal immigration portal and ESL/FSL language training</a:t>
            </a:r>
          </a:p>
          <a:p>
            <a:pPr marL="181240" indent="-181240">
              <a:buFont typeface="Arial" panose="020B0604020202020204" pitchFamily="34" charset="0"/>
              <a:buChar char="•"/>
            </a:pPr>
            <a:r>
              <a:rPr lang="en-CA" sz="1200" dirty="0"/>
              <a:t>Share the findings from the Region of Durham case study that support this approach</a:t>
            </a:r>
          </a:p>
          <a:p>
            <a:pPr marL="181240" indent="-181240">
              <a:buFont typeface="Arial" panose="020B0604020202020204" pitchFamily="34" charset="0"/>
              <a:buChar char="•"/>
            </a:pPr>
            <a:r>
              <a:rPr lang="en-CA" sz="1200" dirty="0"/>
              <a:t>Provide an overview of the action-oriented approach and task-based learning and make connections with the CLB, </a:t>
            </a:r>
            <a:r>
              <a:rPr lang="en-CA" sz="1200" i="1" dirty="0"/>
              <a:t>NCLC</a:t>
            </a:r>
            <a:r>
              <a:rPr lang="en-CA" sz="1200" dirty="0"/>
              <a:t>, and CEFR</a:t>
            </a:r>
          </a:p>
          <a:p>
            <a:pPr marL="181240" indent="-181240">
              <a:buFont typeface="Arial" panose="020B0604020202020204" pitchFamily="34" charset="0"/>
              <a:buChar char="•"/>
            </a:pPr>
            <a:r>
              <a:rPr lang="en-CA" sz="1200" dirty="0"/>
              <a:t>Share practical tools to implement task-based learning using a municipal immigration portal in a language class</a:t>
            </a:r>
          </a:p>
          <a:p>
            <a:pPr marL="181240" indent="-181240">
              <a:buFont typeface="Arial" panose="020B0604020202020204" pitchFamily="34" charset="0"/>
              <a:buChar char="•"/>
            </a:pPr>
            <a:r>
              <a:rPr lang="en-CA" sz="1200" dirty="0"/>
              <a:t>Hear instructor and learner voice supporting this project</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a:t>
            </a:fld>
            <a:endParaRPr lang="en-US"/>
          </a:p>
        </p:txBody>
      </p:sp>
    </p:spTree>
    <p:extLst>
      <p:ext uri="{BB962C8B-B14F-4D97-AF65-F5344CB8AC3E}">
        <p14:creationId xmlns:p14="http://schemas.microsoft.com/office/powerpoint/2010/main" val="265318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In addition to providing the competency statements/can do statements and suggesting possible learning for the learning block, this document also provides planning sheets for the learner to gather and organise their learning to help prepare for the task.</a:t>
            </a:r>
          </a:p>
          <a:p>
            <a:endParaRPr lang="en-CA" baseline="0" dirty="0" smtClean="0"/>
          </a:p>
          <a:p>
            <a:endParaRPr lang="en-CA" i="0" baseline="0" dirty="0" smtClean="0"/>
          </a:p>
          <a:p>
            <a:endParaRPr lang="en-CA" i="0" baseline="0" dirty="0" smtClean="0"/>
          </a:p>
          <a:p>
            <a:r>
              <a:rPr lang="en-CA" i="1" baseline="0" dirty="0" smtClean="0"/>
              <a:t>Link to “Exploring the Region of Durham Through Task-based Learning”: https://www.durhamimmigration.ca/learning/Documents/Living-in-English_Discovering-Durham.pdf</a:t>
            </a:r>
          </a:p>
          <a:p>
            <a:endParaRPr lang="en-CA" i="1" baseline="0" dirty="0" smtClean="0"/>
          </a:p>
          <a:p>
            <a:r>
              <a:rPr lang="en-CA" i="1" baseline="0" dirty="0" smtClean="0"/>
              <a:t>The Student Planning Sheet featured on this slide can be found on page 81 of the above-mentioned document</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20</a:t>
            </a:fld>
            <a:endParaRPr lang="en-US"/>
          </a:p>
        </p:txBody>
      </p:sp>
    </p:spTree>
    <p:extLst>
      <p:ext uri="{BB962C8B-B14F-4D97-AF65-F5344CB8AC3E}">
        <p14:creationId xmlns:p14="http://schemas.microsoft.com/office/powerpoint/2010/main" val="3489508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that a</a:t>
            </a:r>
            <a:r>
              <a:rPr lang="en-CA" baseline="0" dirty="0" smtClean="0"/>
              <a:t> task has been created, it is necessary to plan backwards, also known as backward design, to build a learning block, always keeping the end (the task) in mind.</a:t>
            </a:r>
            <a:endParaRPr lang="en-CA" dirty="0" smtClean="0"/>
          </a:p>
          <a:p>
            <a:endParaRPr lang="en-CA" dirty="0" smtClean="0"/>
          </a:p>
          <a:p>
            <a:r>
              <a:rPr lang="en-CA" dirty="0" smtClean="0"/>
              <a:t>A</a:t>
            </a:r>
            <a:r>
              <a:rPr lang="en-CA" baseline="0" dirty="0" smtClean="0"/>
              <a:t> learning block is a unit of study whereby the learners acquire the competences necessary to complete the task.  The culmination of the learning block is the performance and assessment of the task.  For example, a learning block might be based on the task “ordering at a restaurant.”  During the learning block, students would work towards being able to complete the task of ordering at a restaurant by participating in a variety of communicative learning activities, such as reading menus, practising expressions of politeness, greetings and leave-taking, to build their knowledge and skills. </a:t>
            </a:r>
          </a:p>
          <a:p>
            <a:endParaRPr lang="en-CA" baseline="0" dirty="0" smtClean="0"/>
          </a:p>
          <a:p>
            <a:r>
              <a:rPr lang="en-CA" baseline="0" dirty="0" smtClean="0"/>
              <a:t>Various forms of assessment would occur throughout the learning block to improve learning.</a:t>
            </a:r>
          </a:p>
          <a:p>
            <a:endParaRPr lang="en-CA" baseline="0" dirty="0" smtClean="0"/>
          </a:p>
          <a:p>
            <a:r>
              <a:rPr lang="en-CA" baseline="0" dirty="0" smtClean="0"/>
              <a:t>While learners are preparing for the task through various communicative activities, </a:t>
            </a:r>
            <a:r>
              <a:rPr lang="en-CA" b="1" baseline="0" dirty="0" smtClean="0"/>
              <a:t>assessment </a:t>
            </a:r>
            <a:r>
              <a:rPr lang="en-CA" b="1" i="1" baseline="0" dirty="0" smtClean="0"/>
              <a:t>for</a:t>
            </a:r>
            <a:r>
              <a:rPr lang="en-CA" b="1" baseline="0" dirty="0" smtClean="0"/>
              <a:t> </a:t>
            </a:r>
            <a:r>
              <a:rPr lang="en-CA" baseline="0" dirty="0" smtClean="0"/>
              <a:t>learning would occur.  In this kind of assessment, learners are provided with timely, descriptive feedback to identify where they are, and what they need to do next to improve their performance. Instructors would also use this information to identify gaps between where the learners are, and where they need to be to perform the task successfully and would adjust their programming accordingly.</a:t>
            </a:r>
          </a:p>
          <a:p>
            <a:endParaRPr lang="en-CA" baseline="0" dirty="0" smtClean="0"/>
          </a:p>
          <a:p>
            <a:r>
              <a:rPr lang="en-CA" b="1" baseline="0" dirty="0" smtClean="0"/>
              <a:t>Assessment </a:t>
            </a:r>
            <a:r>
              <a:rPr lang="en-CA" b="1" i="1" baseline="0" dirty="0" smtClean="0"/>
              <a:t>as</a:t>
            </a:r>
            <a:r>
              <a:rPr lang="en-CA" b="1" baseline="0" dirty="0" smtClean="0"/>
              <a:t> </a:t>
            </a:r>
            <a:r>
              <a:rPr lang="en-CA" b="0" baseline="0" dirty="0" smtClean="0"/>
              <a:t>learning would also occur during the learning block.  </a:t>
            </a:r>
            <a:r>
              <a:rPr lang="en-CA" b="1" i="1" baseline="0" dirty="0" smtClean="0"/>
              <a:t>Assessment as </a:t>
            </a:r>
            <a:r>
              <a:rPr lang="en-CA" b="0" baseline="0" dirty="0" smtClean="0"/>
              <a:t>learning helps students to become “independent, autonomous learners who are able to set individual goals, monitor their own progress, determine next steps, and reflect on their thinking and learning.” (</a:t>
            </a:r>
            <a:r>
              <a:rPr lang="en-CA" b="0" i="1" baseline="0" dirty="0" smtClean="0"/>
              <a:t>Growing Success</a:t>
            </a:r>
            <a:r>
              <a:rPr lang="en-CA" b="0" baseline="0" dirty="0" smtClean="0"/>
              <a:t>, 2010)</a:t>
            </a:r>
          </a:p>
          <a:p>
            <a:endParaRPr lang="en-CA" baseline="0" dirty="0" smtClean="0"/>
          </a:p>
          <a:p>
            <a:r>
              <a:rPr lang="en-CA" b="1" baseline="0" dirty="0" smtClean="0"/>
              <a:t>Assessment </a:t>
            </a:r>
            <a:r>
              <a:rPr lang="en-CA" b="1" i="1" baseline="0" dirty="0" smtClean="0"/>
              <a:t>of</a:t>
            </a:r>
            <a:r>
              <a:rPr lang="en-CA" baseline="0" dirty="0" smtClean="0"/>
              <a:t> learning (evaluation) occurs most often towards the end of the learning block.  During this kind of assessment, the learner demonstrates what he/she has learned/can do. The performance of the task at the end of the learning block is an example of assessment of learning.</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21</a:t>
            </a:fld>
            <a:endParaRPr lang="en-US"/>
          </a:p>
        </p:txBody>
      </p:sp>
    </p:spTree>
    <p:extLst>
      <p:ext uri="{BB962C8B-B14F-4D97-AF65-F5344CB8AC3E}">
        <p14:creationId xmlns:p14="http://schemas.microsoft.com/office/powerpoint/2010/main" val="2926721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Provided here is a sample of a task, taken</a:t>
            </a:r>
            <a:r>
              <a:rPr lang="en-CA" baseline="0" dirty="0" smtClean="0"/>
              <a:t> from </a:t>
            </a:r>
            <a:r>
              <a:rPr lang="en-CA" i="1" baseline="0" dirty="0" smtClean="0"/>
              <a:t>Exploring the Region of Durham Through Task-based Learning</a:t>
            </a:r>
            <a:r>
              <a:rPr lang="en-CA" i="0" baseline="0" dirty="0" smtClean="0"/>
              <a:t>.  With the direction of the can do statements from the CLB / </a:t>
            </a:r>
            <a:r>
              <a:rPr lang="en-CA" i="1" baseline="0" dirty="0" smtClean="0"/>
              <a:t>NCLC </a:t>
            </a:r>
            <a:r>
              <a:rPr lang="en-CA" i="0" baseline="0" dirty="0" smtClean="0"/>
              <a:t>CEFR, think about what competences might be needed for the learner to complete the task. Those competences would be developed through the course of the learning block through a series of purposeful communicative activities. Assessment would happen regularly through the course of the learning block to support the learner in completing the task.  Once the learner has acquired the necessary skills, the learner would be ready to perform the task.</a:t>
            </a:r>
          </a:p>
          <a:p>
            <a:endParaRPr lang="en-CA" i="0" baseline="0" dirty="0" smtClean="0"/>
          </a:p>
          <a:p>
            <a:r>
              <a:rPr lang="en-CA" i="0" baseline="0" dirty="0" smtClean="0"/>
              <a:t>Possible answers might include:</a:t>
            </a:r>
          </a:p>
          <a:p>
            <a:r>
              <a:rPr lang="en-CA" i="0" baseline="0" dirty="0" smtClean="0"/>
              <a:t>Listening</a:t>
            </a:r>
          </a:p>
          <a:p>
            <a:pPr marL="181240" indent="-181240">
              <a:buFont typeface="Arial" panose="020B0604020202020204" pitchFamily="34" charset="0"/>
              <a:buChar char="•"/>
            </a:pPr>
            <a:r>
              <a:rPr lang="en-CA" i="0" baseline="0" dirty="0" smtClean="0"/>
              <a:t>Recognition of formal and informal greetings, leave-takings, goodwill expressions</a:t>
            </a:r>
          </a:p>
          <a:p>
            <a:pPr marL="181240" indent="-181240">
              <a:buFont typeface="Arial" panose="020B0604020202020204" pitchFamily="34" charset="0"/>
              <a:buChar char="•"/>
            </a:pPr>
            <a:r>
              <a:rPr lang="en-CA" i="0" baseline="0" dirty="0" smtClean="0"/>
              <a:t>Listen and respond to common expressions used in a restaurant</a:t>
            </a:r>
          </a:p>
          <a:p>
            <a:r>
              <a:rPr lang="en-CA" i="0" baseline="0" dirty="0" smtClean="0"/>
              <a:t>Speaking</a:t>
            </a:r>
          </a:p>
          <a:p>
            <a:pPr marL="181240" indent="-181240">
              <a:buFont typeface="Arial" panose="020B0604020202020204" pitchFamily="34" charset="0"/>
              <a:buChar char="•"/>
            </a:pPr>
            <a:r>
              <a:rPr lang="en-CA" i="0" baseline="0" dirty="0" smtClean="0"/>
              <a:t>Greetings, leave-takings, and small talk phrases</a:t>
            </a:r>
          </a:p>
          <a:p>
            <a:pPr marL="181240" indent="-181240">
              <a:buFont typeface="Arial" panose="020B0604020202020204" pitchFamily="34" charset="0"/>
              <a:buChar char="•"/>
            </a:pPr>
            <a:r>
              <a:rPr lang="en-CA" i="0" baseline="0" dirty="0" smtClean="0"/>
              <a:t>Appropriate polite expressions</a:t>
            </a:r>
          </a:p>
          <a:p>
            <a:r>
              <a:rPr lang="en-CA" i="0" baseline="0" dirty="0" smtClean="0"/>
              <a:t>Reading</a:t>
            </a:r>
          </a:p>
          <a:p>
            <a:pPr marL="181240" indent="-181240">
              <a:buFont typeface="Arial" panose="020B0604020202020204" pitchFamily="34" charset="0"/>
              <a:buChar char="•"/>
            </a:pPr>
            <a:r>
              <a:rPr lang="en-CA" i="0" baseline="0" dirty="0" smtClean="0"/>
              <a:t>Locating a menu on the internet</a:t>
            </a:r>
          </a:p>
          <a:p>
            <a:pPr marL="181240" indent="-181240">
              <a:buFont typeface="Arial" panose="020B0604020202020204" pitchFamily="34" charset="0"/>
              <a:buChar char="•"/>
            </a:pPr>
            <a:r>
              <a:rPr lang="en-CA" i="0" baseline="0" dirty="0" smtClean="0"/>
              <a:t>Getting basic information from a restaurant menu</a:t>
            </a:r>
          </a:p>
          <a:p>
            <a:pPr marL="181240" indent="-181240">
              <a:buFont typeface="Arial" panose="020B0604020202020204" pitchFamily="34" charset="0"/>
              <a:buChar char="•"/>
            </a:pPr>
            <a:r>
              <a:rPr lang="en-CA" i="0" baseline="0" dirty="0" smtClean="0"/>
              <a:t>Identifying headlines and prices</a:t>
            </a:r>
          </a:p>
          <a:p>
            <a:pPr marL="181240" indent="-181240">
              <a:buFont typeface="Arial" panose="020B0604020202020204" pitchFamily="34" charset="0"/>
              <a:buChar char="•"/>
            </a:pPr>
            <a:r>
              <a:rPr lang="en-CA" i="0" baseline="0" dirty="0" smtClean="0"/>
              <a:t>Finding details on a bill and paying the right amount, including tip</a:t>
            </a:r>
          </a:p>
          <a:p>
            <a:r>
              <a:rPr lang="en-CA" i="0" baseline="0" dirty="0" smtClean="0"/>
              <a:t>Writing</a:t>
            </a:r>
          </a:p>
          <a:p>
            <a:pPr marL="181240" indent="-181240">
              <a:buFont typeface="Arial" panose="020B0604020202020204" pitchFamily="34" charset="0"/>
              <a:buChar char="•"/>
            </a:pPr>
            <a:r>
              <a:rPr lang="en-CA" i="0" baseline="0" dirty="0" smtClean="0"/>
              <a:t>Writing greetings, leave-takings and short simple messages</a:t>
            </a:r>
          </a:p>
          <a:p>
            <a:pPr marL="181240" indent="-181240">
              <a:buFont typeface="Arial" panose="020B0604020202020204" pitchFamily="34" charset="0"/>
              <a:buChar char="•"/>
            </a:pPr>
            <a:r>
              <a:rPr lang="en-CA" i="0" baseline="0" dirty="0" smtClean="0"/>
              <a:t>Writing an email to a friend to describe a restaurant, a meal and the service received</a:t>
            </a:r>
          </a:p>
          <a:p>
            <a:endParaRPr lang="en-CA" i="0" baseline="0" dirty="0" smtClean="0"/>
          </a:p>
          <a:p>
            <a:endParaRPr lang="en-CA" i="0" baseline="0" dirty="0" smtClean="0"/>
          </a:p>
          <a:p>
            <a:endParaRPr lang="en-CA" baseline="0" dirty="0" smtClean="0"/>
          </a:p>
          <a:p>
            <a:endParaRPr lang="en-CA" baseline="0" dirty="0" smtClean="0"/>
          </a:p>
          <a:p>
            <a:pPr defTabSz="966612">
              <a:defRPr/>
            </a:pPr>
            <a:r>
              <a:rPr lang="en-CA" i="1" baseline="0" dirty="0" smtClean="0"/>
              <a:t>Link to “Exploring the Region of Durham Through Task-based Learning”: https://www.durhamimmigration.ca/learning/Documents/Living-in-English_Discovering-Durham.pdf</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22</a:t>
            </a:fld>
            <a:endParaRPr lang="en-US"/>
          </a:p>
        </p:txBody>
      </p:sp>
    </p:spTree>
    <p:extLst>
      <p:ext uri="{BB962C8B-B14F-4D97-AF65-F5344CB8AC3E}">
        <p14:creationId xmlns:p14="http://schemas.microsoft.com/office/powerpoint/2010/main" val="71249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 are examples of possible communicative activities</a:t>
            </a:r>
            <a:r>
              <a:rPr lang="en-CA" baseline="0" dirty="0" smtClean="0"/>
              <a:t> to build the competencies necessary to complete the task.</a:t>
            </a:r>
          </a:p>
          <a:p>
            <a:endParaRPr lang="en-CA" baseline="0" dirty="0" smtClean="0"/>
          </a:p>
          <a:p>
            <a:endParaRPr lang="en-CA" i="1" baseline="0" dirty="0" smtClean="0"/>
          </a:p>
          <a:p>
            <a:r>
              <a:rPr lang="en-CA" i="1" baseline="0" dirty="0" smtClean="0"/>
              <a:t>Sample communicative activities can be found in the Synergies project guide.</a:t>
            </a:r>
            <a:endParaRPr lang="en-CA" i="1" dirty="0" smtClean="0"/>
          </a:p>
          <a:p>
            <a:endParaRPr lang="en-CA" baseline="0" dirty="0" smtClean="0"/>
          </a:p>
          <a:p>
            <a:pPr defTabSz="966612">
              <a:defRPr/>
            </a:pPr>
            <a:r>
              <a:rPr lang="en-CA" i="1" baseline="0" dirty="0" smtClean="0"/>
              <a:t>Link to “Exploring the Region of Durham Through Task-based Learning”: https://www.durhamimmigration.ca/learning/Documents/Living-in-English_Discovering-Durham.pdf</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23</a:t>
            </a:fld>
            <a:endParaRPr lang="en-US"/>
          </a:p>
        </p:txBody>
      </p:sp>
    </p:spTree>
    <p:extLst>
      <p:ext uri="{BB962C8B-B14F-4D97-AF65-F5344CB8AC3E}">
        <p14:creationId xmlns:p14="http://schemas.microsoft.com/office/powerpoint/2010/main" val="1613221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a:t>
            </a:r>
            <a:r>
              <a:rPr lang="en-CA" baseline="0" dirty="0" smtClean="0"/>
              <a:t> are some of the thoughts from Durham District School Board instructors who participated in this project:</a:t>
            </a:r>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24</a:t>
            </a:fld>
            <a:endParaRPr lang="en-US"/>
          </a:p>
        </p:txBody>
      </p:sp>
    </p:spTree>
    <p:extLst>
      <p:ext uri="{BB962C8B-B14F-4D97-AF65-F5344CB8AC3E}">
        <p14:creationId xmlns:p14="http://schemas.microsoft.com/office/powerpoint/2010/main" val="404250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dirty="0" smtClean="0"/>
              <a:t>Here</a:t>
            </a:r>
            <a:r>
              <a:rPr lang="en-CA" baseline="0" dirty="0" smtClean="0"/>
              <a:t> are the thoughts of CLB 3/4 learners from Durham District School Board who participated in this project:</a:t>
            </a:r>
            <a:endParaRPr lang="en-CA" dirty="0" smtClean="0"/>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25</a:t>
            </a:fld>
            <a:endParaRPr lang="en-US"/>
          </a:p>
        </p:txBody>
      </p:sp>
    </p:spTree>
    <p:extLst>
      <p:ext uri="{BB962C8B-B14F-4D97-AF65-F5344CB8AC3E}">
        <p14:creationId xmlns:p14="http://schemas.microsoft.com/office/powerpoint/2010/main" val="389841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26</a:t>
            </a:fld>
            <a:endParaRPr lang="en-US"/>
          </a:p>
        </p:txBody>
      </p:sp>
    </p:spTree>
    <p:extLst>
      <p:ext uri="{BB962C8B-B14F-4D97-AF65-F5344CB8AC3E}">
        <p14:creationId xmlns:p14="http://schemas.microsoft.com/office/powerpoint/2010/main" val="811178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06F79B-7583-5645-8A7B-46D231E7FB2F}" type="slidenum">
              <a:rPr lang="en-US" smtClean="0"/>
              <a:t>27</a:t>
            </a:fld>
            <a:endParaRPr lang="en-US"/>
          </a:p>
        </p:txBody>
      </p:sp>
    </p:spTree>
    <p:extLst>
      <p:ext uri="{BB962C8B-B14F-4D97-AF65-F5344CB8AC3E}">
        <p14:creationId xmlns:p14="http://schemas.microsoft.com/office/powerpoint/2010/main" val="184783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will be seen throughout this presentation, there are many possible benefits in implementing this project both for learners and the community, as well as for language instructors.</a:t>
            </a:r>
          </a:p>
          <a:p>
            <a:endParaRPr lang="en-US" sz="1200" dirty="0"/>
          </a:p>
          <a:p>
            <a:r>
              <a:rPr lang="en-US" sz="1200" dirty="0"/>
              <a:t>Benefits to </a:t>
            </a:r>
            <a:r>
              <a:rPr lang="en-US" sz="1200" b="1" dirty="0"/>
              <a:t>learners</a:t>
            </a:r>
            <a:r>
              <a:rPr lang="en-US" sz="1200" dirty="0"/>
              <a:t> and the </a:t>
            </a:r>
            <a:r>
              <a:rPr lang="en-US" sz="1200" b="1" dirty="0"/>
              <a:t>community </a:t>
            </a:r>
            <a:r>
              <a:rPr lang="en-US" sz="1200" dirty="0"/>
              <a:t>include</a:t>
            </a:r>
            <a:r>
              <a:rPr lang="en-US" sz="1200" b="1" dirty="0"/>
              <a:t>:</a:t>
            </a:r>
            <a:endParaRPr lang="en-US" sz="1200" dirty="0"/>
          </a:p>
          <a:p>
            <a:pPr lvl="1"/>
            <a:r>
              <a:rPr lang="en-US" sz="1200" dirty="0"/>
              <a:t>Improving the settlement and integration of newcomer families using the municipal immigration portal</a:t>
            </a:r>
          </a:p>
          <a:p>
            <a:pPr lvl="1"/>
            <a:r>
              <a:rPr lang="en-US" sz="1200" dirty="0"/>
              <a:t>Improving English or French language learning for newcomers</a:t>
            </a:r>
          </a:p>
          <a:p>
            <a:pPr marL="483306" lvl="1"/>
            <a:endParaRPr lang="en-US" sz="1200" dirty="0"/>
          </a:p>
          <a:p>
            <a:r>
              <a:rPr lang="en-US" sz="1200" dirty="0"/>
              <a:t>Benefits to </a:t>
            </a:r>
            <a:r>
              <a:rPr lang="en-US" sz="1200" b="1" dirty="0"/>
              <a:t>instructors</a:t>
            </a:r>
            <a:r>
              <a:rPr lang="en-US" sz="1200" dirty="0"/>
              <a:t> include: </a:t>
            </a:r>
          </a:p>
          <a:p>
            <a:pPr lvl="1"/>
            <a:r>
              <a:rPr lang="en-US" sz="1200" dirty="0"/>
              <a:t>Building instructional strategies around task-based learning (evidence-based)</a:t>
            </a:r>
          </a:p>
          <a:p>
            <a:pPr lvl="1"/>
            <a:r>
              <a:rPr lang="en-US" sz="1200" dirty="0"/>
              <a:t>Reflecting on teaching and learning strategies</a:t>
            </a:r>
          </a:p>
          <a:p>
            <a:pPr lvl="1"/>
            <a:r>
              <a:rPr lang="en-US" sz="1200" dirty="0"/>
              <a:t>Knowing the impact of these strategies on learner proficiency and motivation</a:t>
            </a:r>
          </a:p>
          <a:p>
            <a:pPr marL="483306" lvl="1"/>
            <a:endParaRPr lang="en-US" sz="1200" dirty="0"/>
          </a:p>
          <a:p>
            <a:endParaRPr lang="en-US" sz="1200" dirty="0"/>
          </a:p>
        </p:txBody>
      </p:sp>
      <p:sp>
        <p:nvSpPr>
          <p:cNvPr id="4" name="Slide Number Placeholder 3"/>
          <p:cNvSpPr>
            <a:spLocks noGrp="1"/>
          </p:cNvSpPr>
          <p:nvPr>
            <p:ph type="sldNum" sz="quarter" idx="10"/>
          </p:nvPr>
        </p:nvSpPr>
        <p:spPr/>
        <p:txBody>
          <a:bodyPr/>
          <a:lstStyle/>
          <a:p>
            <a:fld id="{9406F79B-7583-5645-8A7B-46D231E7FB2F}" type="slidenum">
              <a:rPr lang="en-US" smtClean="0"/>
              <a:t>3</a:t>
            </a:fld>
            <a:endParaRPr lang="en-US"/>
          </a:p>
        </p:txBody>
      </p:sp>
    </p:spTree>
    <p:extLst>
      <p:ext uri="{BB962C8B-B14F-4D97-AF65-F5344CB8AC3E}">
        <p14:creationId xmlns:p14="http://schemas.microsoft.com/office/powerpoint/2010/main" val="26836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baseline="0" dirty="0" smtClean="0"/>
              <a:t>Ontario’s Immigration Strategy is setting the direction for immigration policy in the province of Ontario. We know that the economic future of Ontario depends on the successful integration of newcomers into the community and workplace.  When newcomers are successful, we all benefit.</a:t>
            </a:r>
          </a:p>
          <a:p>
            <a:pPr defTabSz="966612">
              <a:defRPr/>
            </a:pPr>
            <a:endParaRPr lang="en-CA" baseline="0" dirty="0" smtClean="0"/>
          </a:p>
          <a:p>
            <a:pPr defTabSz="966612">
              <a:defRPr/>
            </a:pPr>
            <a:endParaRPr lang="en-CA" i="1" baseline="0" dirty="0" smtClean="0"/>
          </a:p>
          <a:p>
            <a:pPr defTabSz="966612">
              <a:defRPr/>
            </a:pPr>
            <a:r>
              <a:rPr lang="en-CA" i="1" dirty="0" smtClean="0"/>
              <a:t>Link to “A New</a:t>
            </a:r>
            <a:r>
              <a:rPr lang="en-CA" i="1" baseline="0" dirty="0" smtClean="0"/>
              <a:t> Direction: Ontario’s Immigration Strategy”: http://www.citizenship.gov.on.ca/english/keyinitiatives/imm_str/strategy/strategy.pdf</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4</a:t>
            </a:fld>
            <a:endParaRPr lang="en-US"/>
          </a:p>
        </p:txBody>
      </p:sp>
    </p:spTree>
    <p:extLst>
      <p:ext uri="{BB962C8B-B14F-4D97-AF65-F5344CB8AC3E}">
        <p14:creationId xmlns:p14="http://schemas.microsoft.com/office/powerpoint/2010/main" val="47235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part of </a:t>
            </a:r>
            <a:r>
              <a:rPr lang="en-CA" i="1" dirty="0" smtClean="0"/>
              <a:t>Ontario</a:t>
            </a:r>
            <a:r>
              <a:rPr lang="en-CA" i="1" baseline="0" dirty="0" smtClean="0"/>
              <a:t>’s Immigration Strategy</a:t>
            </a:r>
            <a:r>
              <a:rPr lang="en-CA" i="0" baseline="0" dirty="0" smtClean="0"/>
              <a:t>, many programs have been funded by the Ontario Government to help newcomers successfully integrate into their communities and the workplace, in a variety of sectors, including the Municipal Immigration Information Online (MIIO) Program and ESL/FSL training classes for adult newcomers.</a:t>
            </a:r>
          </a:p>
          <a:p>
            <a:endParaRPr lang="en-CA" i="0" baseline="0" dirty="0" smtClean="0"/>
          </a:p>
          <a:p>
            <a:pPr defTabSz="966612">
              <a:defRPr/>
            </a:pPr>
            <a:r>
              <a:rPr lang="en-CA" i="0" baseline="0" dirty="0" smtClean="0"/>
              <a:t>The MIIO Program was established to “increase the online capacity, resources and information provided to immigrants by municipalities” (Grants Ontario).  There are over 35 municipal immigration portals in Ontario. </a:t>
            </a:r>
            <a:r>
              <a:rPr lang="en-CA" dirty="0" smtClean="0"/>
              <a:t>Municipal immigration portals offer one-stop, community-based immigration information, designed to welcome, support, attract and retain newcomers to their communities</a:t>
            </a:r>
          </a:p>
          <a:p>
            <a:endParaRPr lang="en-CA" i="0" baseline="0" dirty="0" smtClean="0"/>
          </a:p>
          <a:p>
            <a:r>
              <a:rPr lang="en-CA" i="0" baseline="0" dirty="0" smtClean="0"/>
              <a:t>ESL/FSL training classes for adult newcomers are offered through local school boards across Ontario to those meeting the eligibility requirements.</a:t>
            </a:r>
          </a:p>
          <a:p>
            <a:pPr marL="181240" indent="-181240">
              <a:buFontTx/>
              <a:buChar char="-"/>
            </a:pPr>
            <a:endParaRPr lang="en-CA" i="0" baseline="0" dirty="0" smtClean="0"/>
          </a:p>
          <a:p>
            <a:endParaRPr lang="en-CA" i="1" dirty="0" smtClean="0"/>
          </a:p>
          <a:p>
            <a:r>
              <a:rPr lang="en-CA" i="1" dirty="0" smtClean="0"/>
              <a:t>Link to information from the Ministry of Citizenship and Immigration on ESL/FSL:</a:t>
            </a:r>
            <a:r>
              <a:rPr lang="en-CA" i="1" baseline="0" dirty="0" smtClean="0"/>
              <a:t> http://www.citizenship.gov.on.ca/english/keyinitiatives/language.shtml</a:t>
            </a:r>
          </a:p>
          <a:p>
            <a:endParaRPr lang="en-CA" i="1" baseline="0" dirty="0" smtClean="0"/>
          </a:p>
          <a:p>
            <a:pPr defTabSz="966612">
              <a:defRPr/>
            </a:pPr>
            <a:r>
              <a:rPr lang="en-CA" i="1" dirty="0" smtClean="0"/>
              <a:t>Link to MIIO</a:t>
            </a:r>
            <a:r>
              <a:rPr lang="en-CA" i="1" baseline="0" dirty="0" smtClean="0"/>
              <a:t> sites (Municipal Immigration Portals) in your community</a:t>
            </a:r>
            <a:r>
              <a:rPr lang="en-CA" i="1" dirty="0" smtClean="0"/>
              <a:t>:</a:t>
            </a:r>
            <a:r>
              <a:rPr lang="en-CA" i="1" baseline="0" dirty="0" smtClean="0"/>
              <a:t> http://www.ontarioimmigration.ca/en/living/OI_HOW_LIVE_CITIES.html</a:t>
            </a:r>
            <a:endParaRPr lang="en-CA" i="1" dirty="0"/>
          </a:p>
        </p:txBody>
      </p:sp>
      <p:sp>
        <p:nvSpPr>
          <p:cNvPr id="4" name="Slide Number Placeholder 3"/>
          <p:cNvSpPr>
            <a:spLocks noGrp="1"/>
          </p:cNvSpPr>
          <p:nvPr>
            <p:ph type="sldNum" sz="quarter" idx="10"/>
          </p:nvPr>
        </p:nvSpPr>
        <p:spPr/>
        <p:txBody>
          <a:bodyPr/>
          <a:lstStyle/>
          <a:p>
            <a:fld id="{9406F79B-7583-5645-8A7B-46D231E7FB2F}" type="slidenum">
              <a:rPr lang="en-US" smtClean="0"/>
              <a:t>5</a:t>
            </a:fld>
            <a:endParaRPr lang="en-US"/>
          </a:p>
        </p:txBody>
      </p:sp>
    </p:spTree>
    <p:extLst>
      <p:ext uri="{BB962C8B-B14F-4D97-AF65-F5344CB8AC3E}">
        <p14:creationId xmlns:p14="http://schemas.microsoft.com/office/powerpoint/2010/main" val="222226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Oxford Dictionary</a:t>
            </a:r>
            <a:r>
              <a:rPr lang="en-CA" baseline="0" dirty="0" smtClean="0"/>
              <a:t> </a:t>
            </a:r>
            <a:r>
              <a:rPr lang="en-CA" dirty="0" smtClean="0"/>
              <a:t>defines </a:t>
            </a:r>
            <a:r>
              <a:rPr lang="en-CA" i="1" dirty="0" smtClean="0"/>
              <a:t>Synergy</a:t>
            </a:r>
            <a:r>
              <a:rPr lang="en-CA" dirty="0" smtClean="0"/>
              <a:t> as</a:t>
            </a:r>
            <a:r>
              <a:rPr lang="en-CA" baseline="0" dirty="0" smtClean="0"/>
              <a:t> “the positive benefit that occurs when two or more activities are combined. This means that the resultant combination is in some way superior to the separate entities […]”</a:t>
            </a:r>
          </a:p>
          <a:p>
            <a:endParaRPr lang="en-CA" baseline="0" dirty="0" smtClean="0"/>
          </a:p>
          <a:p>
            <a:r>
              <a:rPr lang="en-CA" baseline="0" dirty="0" smtClean="0"/>
              <a:t>There is growing interest in how the relationship between municipal immigration portals and community ESL/FSL language training can create a synergy that can enhance language learning, leading to accelerated settlement and integration for newcomers.</a:t>
            </a:r>
          </a:p>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6</a:t>
            </a:fld>
            <a:endParaRPr lang="en-US"/>
          </a:p>
        </p:txBody>
      </p:sp>
    </p:spTree>
    <p:extLst>
      <p:ext uri="{BB962C8B-B14F-4D97-AF65-F5344CB8AC3E}">
        <p14:creationId xmlns:p14="http://schemas.microsoft.com/office/powerpoint/2010/main" val="227742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test</a:t>
            </a:r>
            <a:r>
              <a:rPr lang="en-CA" baseline="0" dirty="0" smtClean="0"/>
              <a:t> whether using an immigration portal as a platform for task-based learning in an ESL/FSL class would enhance settlement and integration, a case study was conducted in the Region of Durham. This case study was a joint partnership between the Regional Municipality of Durham and the Durham District School Board, under the supervision of Dr. Enrica Piccardo of the University of Toronto -  Ontario Institute for Studies in Education (OISE) and the </a:t>
            </a:r>
            <a:r>
              <a:rPr lang="en-CA" baseline="0" dirty="0" err="1" smtClean="0"/>
              <a:t>Université</a:t>
            </a:r>
            <a:r>
              <a:rPr lang="en-CA" baseline="0" dirty="0" smtClean="0"/>
              <a:t> Grenoble </a:t>
            </a:r>
            <a:r>
              <a:rPr lang="en-CA" baseline="0" dirty="0" err="1" smtClean="0"/>
              <a:t>Alpes</a:t>
            </a:r>
            <a:r>
              <a:rPr lang="en-CA" baseline="0" smtClean="0"/>
              <a:t>. </a:t>
            </a:r>
          </a:p>
          <a:p>
            <a:endParaRPr lang="en-CA" baseline="0" dirty="0" smtClean="0"/>
          </a:p>
          <a:p>
            <a:r>
              <a:rPr lang="en-CA" baseline="0" dirty="0" smtClean="0"/>
              <a:t>The research questions were:</a:t>
            </a:r>
          </a:p>
          <a:p>
            <a:pPr marL="181240" indent="-181240">
              <a:buFont typeface="Arial" panose="020B0604020202020204" pitchFamily="34" charset="0"/>
              <a:buChar char="•"/>
            </a:pPr>
            <a:r>
              <a:rPr lang="en-GB" dirty="0" smtClean="0">
                <a:solidFill>
                  <a:schemeClr val="tx1"/>
                </a:solidFill>
              </a:rPr>
              <a:t>what is the impact of the implementation of task-based learning in the adult ESL classroom, using the language program developed in the Region of Durham?</a:t>
            </a:r>
            <a:endParaRPr lang="en-US" dirty="0" smtClean="0">
              <a:solidFill>
                <a:schemeClr val="tx1"/>
              </a:solidFill>
            </a:endParaRPr>
          </a:p>
          <a:p>
            <a:pPr marL="181240" indent="-181240">
              <a:buFont typeface="Arial" panose="020B0604020202020204" pitchFamily="34" charset="0"/>
              <a:buChar char="•"/>
            </a:pPr>
            <a:r>
              <a:rPr lang="en-GB" dirty="0" smtClean="0">
                <a:solidFill>
                  <a:schemeClr val="tx1"/>
                </a:solidFill>
              </a:rPr>
              <a:t>how does the language program influence newcomers' knowledge and access to services in the Region of Durham (settlement and integration)?</a:t>
            </a:r>
            <a:endParaRPr lang="en-US" dirty="0" smtClean="0">
              <a:solidFill>
                <a:schemeClr val="tx1"/>
              </a:solidFill>
            </a:endParaRPr>
          </a:p>
          <a:p>
            <a:pPr marL="181240" indent="-181240">
              <a:buFont typeface="Arial" panose="020B0604020202020204" pitchFamily="34" charset="0"/>
              <a:buChar char="•"/>
            </a:pPr>
            <a:r>
              <a:rPr lang="en-GB" dirty="0" smtClean="0">
                <a:solidFill>
                  <a:schemeClr val="tx1"/>
                </a:solidFill>
              </a:rPr>
              <a:t>is there any impact on student motivation to learn English and attend English language classes where the learning model is task-based?</a:t>
            </a:r>
            <a:endParaRPr lang="en-US" dirty="0" smtClean="0">
              <a:solidFill>
                <a:schemeClr val="tx1"/>
              </a:solidFill>
            </a:endParaRPr>
          </a:p>
          <a:p>
            <a:pPr marL="181240" indent="-181240">
              <a:buFont typeface="Arial" panose="020B0604020202020204" pitchFamily="34" charset="0"/>
              <a:buChar char="•"/>
            </a:pPr>
            <a:r>
              <a:rPr lang="en-GB" dirty="0" smtClean="0">
                <a:solidFill>
                  <a:schemeClr val="tx1"/>
                </a:solidFill>
              </a:rPr>
              <a:t>is there any impact on confidence levels in English when a task-based learning model is implemented?</a:t>
            </a:r>
            <a:endParaRPr lang="en-US" dirty="0" smtClean="0">
              <a:solidFill>
                <a:schemeClr val="tx1"/>
              </a:solidFill>
            </a:endParaRPr>
          </a:p>
          <a:p>
            <a:endParaRPr lang="en-CA" dirty="0" smtClean="0"/>
          </a:p>
          <a:p>
            <a:endParaRPr lang="en-CA" dirty="0" smtClean="0"/>
          </a:p>
          <a:p>
            <a:r>
              <a:rPr lang="en-CA" dirty="0" smtClean="0"/>
              <a:t>The results of</a:t>
            </a:r>
            <a:r>
              <a:rPr lang="en-CA" baseline="0" dirty="0" smtClean="0"/>
              <a:t> this case study were promising.  </a:t>
            </a:r>
          </a:p>
          <a:p>
            <a:endParaRPr lang="en-CA" baseline="0" dirty="0" smtClean="0"/>
          </a:p>
          <a:p>
            <a:r>
              <a:rPr lang="en-CA" baseline="0" dirty="0" smtClean="0"/>
              <a:t>Findings included: </a:t>
            </a:r>
          </a:p>
          <a:p>
            <a:pPr>
              <a:buFont typeface="Wingdings" panose="05000000000000000000" pitchFamily="2" charset="2"/>
              <a:buChar char="ü"/>
            </a:pPr>
            <a:r>
              <a:rPr lang="en-CA" dirty="0" smtClean="0"/>
              <a:t>A perceived improvement in the learner’s level of English</a:t>
            </a:r>
          </a:p>
          <a:p>
            <a:pPr>
              <a:buFont typeface="Wingdings" panose="05000000000000000000" pitchFamily="2" charset="2"/>
              <a:buChar char="ü"/>
            </a:pPr>
            <a:r>
              <a:rPr lang="en-CA" dirty="0" smtClean="0"/>
              <a:t>An increase in learner confidence speaking English</a:t>
            </a:r>
          </a:p>
          <a:p>
            <a:pPr>
              <a:buFont typeface="Wingdings" panose="05000000000000000000" pitchFamily="2" charset="2"/>
              <a:buChar char="ü"/>
            </a:pPr>
            <a:r>
              <a:rPr lang="en-CA" dirty="0" smtClean="0"/>
              <a:t>An increase in learner confidence performing the task (ordering at a restaurant)</a:t>
            </a:r>
          </a:p>
          <a:p>
            <a:pPr>
              <a:buFont typeface="Wingdings" panose="05000000000000000000" pitchFamily="2" charset="2"/>
              <a:buChar char="ü"/>
            </a:pPr>
            <a:r>
              <a:rPr lang="en-CA" dirty="0" smtClean="0"/>
              <a:t>An increase in learner familiarity with the immigration portal</a:t>
            </a:r>
          </a:p>
          <a:p>
            <a:endParaRPr lang="en-CA" baseline="0" dirty="0" smtClean="0"/>
          </a:p>
        </p:txBody>
      </p:sp>
      <p:sp>
        <p:nvSpPr>
          <p:cNvPr id="4" name="Slide Number Placeholder 3"/>
          <p:cNvSpPr>
            <a:spLocks noGrp="1"/>
          </p:cNvSpPr>
          <p:nvPr>
            <p:ph type="sldNum" sz="quarter" idx="10"/>
          </p:nvPr>
        </p:nvSpPr>
        <p:spPr/>
        <p:txBody>
          <a:bodyPr/>
          <a:lstStyle/>
          <a:p>
            <a:fld id="{9406F79B-7583-5645-8A7B-46D231E7FB2F}" type="slidenum">
              <a:rPr lang="en-US" smtClean="0"/>
              <a:t>7</a:t>
            </a:fld>
            <a:endParaRPr lang="en-US"/>
          </a:p>
        </p:txBody>
      </p:sp>
    </p:spTree>
    <p:extLst>
      <p:ext uri="{BB962C8B-B14F-4D97-AF65-F5344CB8AC3E}">
        <p14:creationId xmlns:p14="http://schemas.microsoft.com/office/powerpoint/2010/main" val="32542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sz="1200" dirty="0" smtClean="0"/>
              <a:t>Municipal</a:t>
            </a:r>
            <a:r>
              <a:rPr lang="en-CA" sz="1200" baseline="0" dirty="0" smtClean="0"/>
              <a:t> immigration portals can play an important role in language learning, leading to the accelerated settlement and integration of the learner.</a:t>
            </a:r>
          </a:p>
          <a:p>
            <a:pPr defTabSz="966612">
              <a:defRPr/>
            </a:pPr>
            <a:endParaRPr lang="en-CA" sz="1200" baseline="0" dirty="0" smtClean="0"/>
          </a:p>
          <a:p>
            <a:pPr defTabSz="966612">
              <a:defRPr/>
            </a:pPr>
            <a:r>
              <a:rPr lang="en-CA" sz="1200" baseline="0" dirty="0" smtClean="0"/>
              <a:t>Municipal immigration portals offer:</a:t>
            </a:r>
            <a:endParaRPr lang="en-CA" sz="1200" dirty="0" smtClean="0"/>
          </a:p>
          <a:p>
            <a:pPr marL="181240" indent="-181240">
              <a:buFont typeface="Wingdings" panose="05000000000000000000" pitchFamily="2" charset="2"/>
              <a:buChar char="ü"/>
            </a:pPr>
            <a:r>
              <a:rPr lang="en-CA" sz="1200" dirty="0"/>
              <a:t>Authentic resources and information in the target language such as public transportation schedules and local restaurant menus</a:t>
            </a:r>
          </a:p>
          <a:p>
            <a:pPr marL="181240" indent="-181240">
              <a:buFont typeface="Wingdings" panose="05000000000000000000" pitchFamily="2" charset="2"/>
              <a:buChar char="ü"/>
            </a:pPr>
            <a:r>
              <a:rPr lang="en-CA" sz="1200" dirty="0"/>
              <a:t>Relevant, community-based content, set in the context of everyday life</a:t>
            </a:r>
          </a:p>
          <a:p>
            <a:pPr marL="181240" indent="-181240">
              <a:buFont typeface="Wingdings" panose="05000000000000000000" pitchFamily="2" charset="2"/>
              <a:buChar char="ü"/>
            </a:pPr>
            <a:r>
              <a:rPr lang="en-CA" sz="1200" dirty="0"/>
              <a:t>Information to accomplish a task, such as attending a community event,  joining a recreation activity, getting a Health Card, voting, and registering for school</a:t>
            </a:r>
          </a:p>
          <a:p>
            <a:pPr marL="181240" indent="-181240">
              <a:buFont typeface="Wingdings" panose="05000000000000000000" pitchFamily="2" charset="2"/>
              <a:buChar char="ü"/>
            </a:pPr>
            <a:r>
              <a:rPr lang="en-CA" sz="1200" dirty="0"/>
              <a:t>The development of essential skills (e.g., digital technology)</a:t>
            </a:r>
          </a:p>
          <a:p>
            <a:endParaRPr lang="en-CA" sz="1200" dirty="0"/>
          </a:p>
        </p:txBody>
      </p:sp>
      <p:sp>
        <p:nvSpPr>
          <p:cNvPr id="4" name="Slide Number Placeholder 3"/>
          <p:cNvSpPr>
            <a:spLocks noGrp="1"/>
          </p:cNvSpPr>
          <p:nvPr>
            <p:ph type="sldNum" sz="quarter" idx="10"/>
          </p:nvPr>
        </p:nvSpPr>
        <p:spPr/>
        <p:txBody>
          <a:bodyPr/>
          <a:lstStyle/>
          <a:p>
            <a:fld id="{9406F79B-7583-5645-8A7B-46D231E7FB2F}" type="slidenum">
              <a:rPr lang="en-US" smtClean="0"/>
              <a:t>8</a:t>
            </a:fld>
            <a:endParaRPr lang="en-US"/>
          </a:p>
        </p:txBody>
      </p:sp>
    </p:spTree>
    <p:extLst>
      <p:ext uri="{BB962C8B-B14F-4D97-AF65-F5344CB8AC3E}">
        <p14:creationId xmlns:p14="http://schemas.microsoft.com/office/powerpoint/2010/main" val="162222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recent</a:t>
            </a:r>
            <a:r>
              <a:rPr lang="en-CA" baseline="0" dirty="0" smtClean="0"/>
              <a:t> years, there has been a marked shift from learning “about” a language to living a language. This shift in thinking is reflected in the action-oriented approach (AOA), promoted in the Common European Framework of Reference (CEFR).  The AOA views learners are ‘social agents’ who use language in order to interact with others and accomplish meaningful tasks</a:t>
            </a:r>
          </a:p>
          <a:p>
            <a:endParaRPr lang="en-CA" dirty="0"/>
          </a:p>
        </p:txBody>
      </p:sp>
      <p:sp>
        <p:nvSpPr>
          <p:cNvPr id="4" name="Slide Number Placeholder 3"/>
          <p:cNvSpPr>
            <a:spLocks noGrp="1"/>
          </p:cNvSpPr>
          <p:nvPr>
            <p:ph type="sldNum" sz="quarter" idx="10"/>
          </p:nvPr>
        </p:nvSpPr>
        <p:spPr/>
        <p:txBody>
          <a:bodyPr/>
          <a:lstStyle/>
          <a:p>
            <a:fld id="{9406F79B-7583-5645-8A7B-46D231E7FB2F}" type="slidenum">
              <a:rPr lang="en-US" smtClean="0"/>
              <a:t>9</a:t>
            </a:fld>
            <a:endParaRPr lang="en-US"/>
          </a:p>
        </p:txBody>
      </p:sp>
    </p:spTree>
    <p:extLst>
      <p:ext uri="{BB962C8B-B14F-4D97-AF65-F5344CB8AC3E}">
        <p14:creationId xmlns:p14="http://schemas.microsoft.com/office/powerpoint/2010/main" val="322574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24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54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332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871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526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74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688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755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412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40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811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717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862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388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418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10/25/2017</a:t>
            </a:fld>
            <a:endParaRPr lang="en-US" dirty="0"/>
          </a:p>
        </p:txBody>
      </p:sp>
    </p:spTree>
    <p:extLst>
      <p:ext uri="{BB962C8B-B14F-4D97-AF65-F5344CB8AC3E}">
        <p14:creationId xmlns:p14="http://schemas.microsoft.com/office/powerpoint/2010/main" val="296658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10/25/2017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92952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1.tmp"/></Relationships>
</file>

<file path=ppt/slides/_rels/slide13.xml.rels><?xml version="1.0" encoding="UTF-8" standalone="yes"?>
<Relationships xmlns="http://schemas.openxmlformats.org/package/2006/relationships"><Relationship Id="rId8" Type="http://schemas.openxmlformats.org/officeDocument/2006/relationships/image" Target="../media/image12.tmp"/><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tmp"/></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www.durhamimmigration.c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durhamimmigration.ca/learning/Documents/Living-in-English_Discovering-Durham.pdf" TargetMode="External"/><Relationship Id="rId3" Type="http://schemas.openxmlformats.org/officeDocument/2006/relationships/hyperlink" Target="http://www.language.ca/index.cfm?Voir=sections&amp;Id=17355&amp;M=4038&amp;Repertoire_No=2137991327" TargetMode="External"/><Relationship Id="rId7" Type="http://schemas.openxmlformats.org/officeDocument/2006/relationships/hyperlink" Target="http://www.grants.gov.on.ca/GrantsPortal/en/OntarioGrants/GrantOpportunities/OSAPQA00515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durhamimmigration.ca/Pages/home.aspx" TargetMode="External"/><Relationship Id="rId11" Type="http://schemas.openxmlformats.org/officeDocument/2006/relationships/hyperlink" Target="http://www.curriculum.org/storage/241/1408622981/TAGGED_DOCUMENT_(CSC605_Research_Guide_English)_01.pdf" TargetMode="External"/><Relationship Id="rId5" Type="http://schemas.openxmlformats.org/officeDocument/2006/relationships/hyperlink" Target="http://www.coe.int/t/dg4/linguistic/Source/Framework_EN.pdf" TargetMode="External"/><Relationship Id="rId10" Type="http://schemas.openxmlformats.org/officeDocument/2006/relationships/hyperlink" Target="http://www.edu.gov.on.ca/eng/policyfunding/growSuccess.pdf" TargetMode="External"/><Relationship Id="rId4" Type="http://schemas.openxmlformats.org/officeDocument/2006/relationships/hyperlink" Target="http://www.cic.gc.ca/francais/pdf/pub/competence-linguistique.pdf" TargetMode="External"/><Relationship Id="rId9" Type="http://schemas.openxmlformats.org/officeDocument/2006/relationships/hyperlink" Target="http://www.citizenship.gov.on.ca/english/keyinitiatives/imm_str/strategy/strategy.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mp"/></Relationships>
</file>

<file path=ppt/slides/_rels/slide7.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tiff"/><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0079" b="19095"/>
          <a:stretch/>
        </p:blipFill>
        <p:spPr>
          <a:xfrm>
            <a:off x="994753" y="4638453"/>
            <a:ext cx="2312221" cy="1471151"/>
          </a:xfrm>
          <a:prstGeom prst="rect">
            <a:avLst/>
          </a:prstGeom>
        </p:spPr>
      </p:pic>
      <p:sp>
        <p:nvSpPr>
          <p:cNvPr id="2" name="Title 1"/>
          <p:cNvSpPr>
            <a:spLocks noGrp="1"/>
          </p:cNvSpPr>
          <p:nvPr>
            <p:ph type="ctrTitle"/>
          </p:nvPr>
        </p:nvSpPr>
        <p:spPr>
          <a:xfrm>
            <a:off x="1757588" y="1604137"/>
            <a:ext cx="7766936" cy="1646302"/>
          </a:xfrm>
        </p:spPr>
        <p:txBody>
          <a:bodyPr/>
          <a:lstStyle/>
          <a:p>
            <a:r>
              <a:rPr lang="en-US" dirty="0" smtClean="0"/>
              <a:t>Synergies: Settlement</a:t>
            </a:r>
            <a:r>
              <a:rPr lang="en-US" dirty="0"/>
              <a:t>, Integration and Language </a:t>
            </a:r>
            <a:r>
              <a:rPr lang="en-US" dirty="0" smtClean="0"/>
              <a:t>Learning</a:t>
            </a:r>
            <a:endParaRPr lang="fr-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98" y="5847969"/>
            <a:ext cx="3012747" cy="725844"/>
          </a:xfrm>
          <a:prstGeom prst="rect">
            <a:avLst/>
          </a:prstGeom>
        </p:spPr>
      </p:pic>
      <p:sp>
        <p:nvSpPr>
          <p:cNvPr id="7" name="Subtitle 6"/>
          <p:cNvSpPr>
            <a:spLocks noGrp="1"/>
          </p:cNvSpPr>
          <p:nvPr>
            <p:ph type="subTitle" idx="1"/>
          </p:nvPr>
        </p:nvSpPr>
        <p:spPr>
          <a:xfrm>
            <a:off x="1757588" y="3699665"/>
            <a:ext cx="7766936" cy="1096899"/>
          </a:xfrm>
        </p:spPr>
        <p:txBody>
          <a:bodyPr>
            <a:normAutofit/>
          </a:bodyPr>
          <a:lstStyle/>
          <a:p>
            <a:r>
              <a:rPr lang="en-CA" sz="2000" dirty="0" smtClean="0"/>
              <a:t>Task-based Learning using a MIIO Site in the ESL/FSL Classroom</a:t>
            </a:r>
            <a:endParaRPr lang="en-CA"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860" y="4796564"/>
            <a:ext cx="1224808" cy="186660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8031" r="8125" b="17342"/>
          <a:stretch/>
        </p:blipFill>
        <p:spPr>
          <a:xfrm>
            <a:off x="9779835" y="5430721"/>
            <a:ext cx="2211187" cy="101871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7929" y="5239875"/>
            <a:ext cx="2199427" cy="1024025"/>
          </a:xfrm>
          <a:prstGeom prst="rect">
            <a:avLst/>
          </a:prstGeom>
        </p:spPr>
      </p:pic>
      <p:sp>
        <p:nvSpPr>
          <p:cNvPr id="9" name="TextBox 8"/>
          <p:cNvSpPr txBox="1"/>
          <p:nvPr/>
        </p:nvSpPr>
        <p:spPr>
          <a:xfrm>
            <a:off x="10661515" y="5431193"/>
            <a:ext cx="2023353" cy="369332"/>
          </a:xfrm>
          <a:prstGeom prst="rect">
            <a:avLst/>
          </a:prstGeom>
          <a:noFill/>
        </p:spPr>
        <p:txBody>
          <a:bodyPr wrap="square" rtlCol="0">
            <a:spAutoFit/>
          </a:bodyPr>
          <a:lstStyle/>
          <a:p>
            <a:r>
              <a:rPr lang="en-US" dirty="0" smtClean="0"/>
              <a:t>Funded by:</a:t>
            </a:r>
            <a:endParaRPr lang="en-US" dirty="0"/>
          </a:p>
        </p:txBody>
      </p:sp>
    </p:spTree>
    <p:extLst>
      <p:ext uri="{BB962C8B-B14F-4D97-AF65-F5344CB8AC3E}">
        <p14:creationId xmlns:p14="http://schemas.microsoft.com/office/powerpoint/2010/main" val="3519500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91" y="201408"/>
            <a:ext cx="8596668" cy="1320800"/>
          </a:xfrm>
        </p:spPr>
        <p:txBody>
          <a:bodyPr>
            <a:normAutofit/>
          </a:bodyPr>
          <a:lstStyle/>
          <a:p>
            <a:r>
              <a:rPr lang="en-CA" dirty="0" smtClean="0"/>
              <a:t>ESL/FSL Learning</a:t>
            </a:r>
            <a:br>
              <a:rPr lang="en-CA" dirty="0" smtClean="0"/>
            </a:br>
            <a:r>
              <a:rPr lang="en-CA" dirty="0" smtClean="0"/>
              <a:t>Task-based Learning (TBL)</a:t>
            </a:r>
            <a:endParaRPr lang="en-CA" dirty="0"/>
          </a:p>
        </p:txBody>
      </p:sp>
      <p:sp>
        <p:nvSpPr>
          <p:cNvPr id="3" name="Content Placeholder 2"/>
          <p:cNvSpPr>
            <a:spLocks noGrp="1"/>
          </p:cNvSpPr>
          <p:nvPr>
            <p:ph idx="1"/>
          </p:nvPr>
        </p:nvSpPr>
        <p:spPr>
          <a:xfrm>
            <a:off x="677334" y="1773131"/>
            <a:ext cx="8596668" cy="3880773"/>
          </a:xfrm>
        </p:spPr>
        <p:txBody>
          <a:bodyPr>
            <a:normAutofit/>
          </a:bodyPr>
          <a:lstStyle/>
          <a:p>
            <a:r>
              <a:rPr lang="en-CA" sz="2800" dirty="0"/>
              <a:t>T</a:t>
            </a:r>
            <a:r>
              <a:rPr lang="en-CA" sz="2800" dirty="0" smtClean="0"/>
              <a:t>asks are actions performed by the learner(s) using the learner’s competences to achieve a given result</a:t>
            </a:r>
          </a:p>
          <a:p>
            <a:r>
              <a:rPr lang="en-CA" sz="2800" dirty="0" smtClean="0"/>
              <a:t>TBL </a:t>
            </a:r>
            <a:r>
              <a:rPr lang="en-CA" sz="2800" dirty="0"/>
              <a:t>anchors learning in the preparation and performance of </a:t>
            </a:r>
            <a:r>
              <a:rPr lang="en-CA" sz="2800" dirty="0" smtClean="0"/>
              <a:t>a simulated task in the classroom environment, relating classroom activities to real life experiences</a:t>
            </a:r>
            <a:endParaRPr lang="en-CA" sz="2800" dirty="0"/>
          </a:p>
          <a:p>
            <a:endParaRPr lang="en-CA" sz="2800" dirty="0" smtClean="0"/>
          </a:p>
          <a:p>
            <a:endParaRPr lang="en-CA" sz="2800" dirty="0"/>
          </a:p>
        </p:txBody>
      </p:sp>
      <p:graphicFrame>
        <p:nvGraphicFramePr>
          <p:cNvPr id="4" name="Content Placeholder 3"/>
          <p:cNvGraphicFramePr>
            <a:graphicFrameLocks/>
          </p:cNvGraphicFramePr>
          <p:nvPr>
            <p:extLst>
              <p:ext uri="{D42A27DB-BD31-4B8C-83A1-F6EECF244321}">
                <p14:modId xmlns:p14="http://schemas.microsoft.com/office/powerpoint/2010/main" val="889965616"/>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188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5647"/>
            <a:ext cx="8596668" cy="1320800"/>
          </a:xfrm>
        </p:spPr>
        <p:txBody>
          <a:bodyPr/>
          <a:lstStyle/>
          <a:p>
            <a:r>
              <a:rPr lang="en-CA" dirty="0" smtClean="0"/>
              <a:t>Why Task-based Learning in an ESL/FSL Class?</a:t>
            </a:r>
            <a:endParaRPr lang="en-CA" dirty="0"/>
          </a:p>
        </p:txBody>
      </p:sp>
      <p:sp>
        <p:nvSpPr>
          <p:cNvPr id="3" name="Content Placeholder 2"/>
          <p:cNvSpPr>
            <a:spLocks noGrp="1"/>
          </p:cNvSpPr>
          <p:nvPr>
            <p:ph idx="1"/>
          </p:nvPr>
        </p:nvSpPr>
        <p:spPr>
          <a:xfrm>
            <a:off x="677334" y="1381170"/>
            <a:ext cx="8900619" cy="4420928"/>
          </a:xfrm>
        </p:spPr>
        <p:txBody>
          <a:bodyPr>
            <a:normAutofit/>
          </a:bodyPr>
          <a:lstStyle/>
          <a:p>
            <a:r>
              <a:rPr lang="en-CA" sz="2800" dirty="0" smtClean="0"/>
              <a:t>Building the competences necessary to accomplish goals required to settle and integrate effectively within the community, such as buying groceries and speaking to a child’s teacher</a:t>
            </a:r>
          </a:p>
          <a:p>
            <a:r>
              <a:rPr lang="en-CA" sz="2800" dirty="0" smtClean="0"/>
              <a:t>Preparing for, and simulating tasks in a safe and supportive learning environment before completing those tasks in the real world </a:t>
            </a:r>
            <a:endParaRPr lang="en-CA" sz="2800" dirty="0"/>
          </a:p>
        </p:txBody>
      </p:sp>
      <p:graphicFrame>
        <p:nvGraphicFramePr>
          <p:cNvPr id="4" name="Content Placeholder 3"/>
          <p:cNvGraphicFramePr>
            <a:graphicFrameLocks/>
          </p:cNvGraphicFramePr>
          <p:nvPr>
            <p:extLst>
              <p:ext uri="{D42A27DB-BD31-4B8C-83A1-F6EECF244321}">
                <p14:modId xmlns:p14="http://schemas.microsoft.com/office/powerpoint/2010/main" val="2343368226"/>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6429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11"/>
            <a:ext cx="9657567" cy="1320800"/>
          </a:xfrm>
        </p:spPr>
        <p:txBody>
          <a:bodyPr>
            <a:normAutofit/>
          </a:bodyPr>
          <a:lstStyle/>
          <a:p>
            <a:r>
              <a:rPr lang="en-CA" dirty="0" smtClean="0"/>
              <a:t>How does this fit with the CLB and the </a:t>
            </a:r>
            <a:r>
              <a:rPr lang="en-CA" i="1" dirty="0" smtClean="0"/>
              <a:t>NCLC</a:t>
            </a:r>
            <a:r>
              <a:rPr lang="en-CA" dirty="0" smtClean="0"/>
              <a:t>?</a:t>
            </a:r>
            <a:br>
              <a:rPr lang="en-CA" dirty="0" smtClean="0"/>
            </a:br>
            <a:endParaRPr lang="en-CA" dirty="0"/>
          </a:p>
        </p:txBody>
      </p:sp>
      <p:graphicFrame>
        <p:nvGraphicFramePr>
          <p:cNvPr id="6" name="Content Placeholder 3"/>
          <p:cNvGraphicFramePr>
            <a:graphicFrameLocks/>
          </p:cNvGraphicFramePr>
          <p:nvPr>
            <p:extLst>
              <p:ext uri="{D42A27DB-BD31-4B8C-83A1-F6EECF244321}">
                <p14:modId xmlns:p14="http://schemas.microsoft.com/office/powerpoint/2010/main" val="3023996079"/>
              </p:ext>
            </p:extLst>
          </p:nvPr>
        </p:nvGraphicFramePr>
        <p:xfrm>
          <a:off x="5857724" y="5103188"/>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Canadian Language Benchmarks: ESL for Adults - Internet Explorer"/>
          <p:cNvPicPr>
            <a:picLocks noChangeAspect="1"/>
          </p:cNvPicPr>
          <p:nvPr/>
        </p:nvPicPr>
        <p:blipFill rotWithShape="1">
          <a:blip r:embed="rId8">
            <a:extLst>
              <a:ext uri="{28A0092B-C50C-407E-A947-70E740481C1C}">
                <a14:useLocalDpi xmlns:a14="http://schemas.microsoft.com/office/drawing/2010/main" val="0"/>
              </a:ext>
            </a:extLst>
          </a:blip>
          <a:srcRect l="35339" t="19456" r="35678" b="9490"/>
          <a:stretch/>
        </p:blipFill>
        <p:spPr>
          <a:xfrm rot="21050240">
            <a:off x="637888" y="967942"/>
            <a:ext cx="2444903" cy="3249147"/>
          </a:xfrm>
          <a:prstGeom prst="rect">
            <a:avLst/>
          </a:prstGeom>
          <a:ln w="9525">
            <a:solidFill>
              <a:schemeClr val="tx1"/>
            </a:solidFill>
          </a:ln>
        </p:spPr>
      </p:pic>
      <p:pic>
        <p:nvPicPr>
          <p:cNvPr id="8" name="Picture 7" descr="Niveaux de compétence linguistique canadiens: français langue seconde pour adultes - Internet Explorer"/>
          <p:cNvPicPr>
            <a:picLocks noChangeAspect="1"/>
          </p:cNvPicPr>
          <p:nvPr/>
        </p:nvPicPr>
        <p:blipFill rotWithShape="1">
          <a:blip r:embed="rId9">
            <a:extLst>
              <a:ext uri="{28A0092B-C50C-407E-A947-70E740481C1C}">
                <a14:useLocalDpi xmlns:a14="http://schemas.microsoft.com/office/drawing/2010/main" val="0"/>
              </a:ext>
            </a:extLst>
          </a:blip>
          <a:srcRect l="35212" t="19690" r="35678" b="9724"/>
          <a:stretch/>
        </p:blipFill>
        <p:spPr>
          <a:xfrm rot="725074">
            <a:off x="2007380" y="2843329"/>
            <a:ext cx="2471942" cy="3249147"/>
          </a:xfrm>
          <a:prstGeom prst="rect">
            <a:avLst/>
          </a:prstGeom>
          <a:ln w="9525">
            <a:solidFill>
              <a:schemeClr val="tx1"/>
            </a:solidFill>
          </a:ln>
        </p:spPr>
      </p:pic>
      <p:sp>
        <p:nvSpPr>
          <p:cNvPr id="10" name="Rectangle 9"/>
          <p:cNvSpPr/>
          <p:nvPr/>
        </p:nvSpPr>
        <p:spPr>
          <a:xfrm>
            <a:off x="5042469" y="980026"/>
            <a:ext cx="7008678" cy="4169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u="sng" dirty="0" smtClean="0">
                <a:latin typeface="Franklin Gothic Heavy" panose="020B0903020102020204" pitchFamily="34" charset="0"/>
              </a:rPr>
              <a:t>Guiding Principles </a:t>
            </a:r>
          </a:p>
          <a:p>
            <a:pPr algn="ctr"/>
            <a:r>
              <a:rPr lang="en-CA" sz="3200" u="sng" dirty="0" smtClean="0">
                <a:latin typeface="Franklin Gothic Heavy" panose="020B0903020102020204" pitchFamily="34" charset="0"/>
              </a:rPr>
              <a:t>of the CLB and the </a:t>
            </a:r>
            <a:r>
              <a:rPr lang="en-CA" sz="3200" i="1" u="sng" dirty="0" smtClean="0">
                <a:latin typeface="Franklin Gothic Heavy" panose="020B0903020102020204" pitchFamily="34" charset="0"/>
              </a:rPr>
              <a:t>NCLC</a:t>
            </a:r>
          </a:p>
          <a:p>
            <a:pPr algn="ctr"/>
            <a:endParaRPr lang="en-CA" sz="2400" b="1" i="1" u="sng" dirty="0"/>
          </a:p>
          <a:p>
            <a:pPr algn="ctr"/>
            <a:r>
              <a:rPr lang="en-CA" sz="2400" dirty="0" smtClean="0"/>
              <a:t>Competency-based</a:t>
            </a:r>
          </a:p>
          <a:p>
            <a:pPr algn="ctr"/>
            <a:endParaRPr lang="en-CA" sz="2400" dirty="0"/>
          </a:p>
          <a:p>
            <a:pPr algn="ctr"/>
            <a:r>
              <a:rPr lang="en-CA" sz="2400" dirty="0" smtClean="0"/>
              <a:t>Learner-centred</a:t>
            </a:r>
          </a:p>
          <a:p>
            <a:pPr algn="ctr"/>
            <a:endParaRPr lang="en-CA" sz="2400" dirty="0"/>
          </a:p>
          <a:p>
            <a:pPr algn="ctr"/>
            <a:r>
              <a:rPr lang="en-CA" sz="2400" dirty="0" smtClean="0"/>
              <a:t>Task-based</a:t>
            </a:r>
          </a:p>
          <a:p>
            <a:pPr algn="ctr"/>
            <a:endParaRPr lang="en-CA" sz="2400" dirty="0"/>
          </a:p>
          <a:p>
            <a:pPr algn="ctr"/>
            <a:r>
              <a:rPr lang="en-CA" sz="2400" dirty="0" smtClean="0"/>
              <a:t>Stress community, study and work-related </a:t>
            </a:r>
            <a:r>
              <a:rPr lang="en-CA" sz="2400" dirty="0"/>
              <a:t>t</a:t>
            </a:r>
            <a:r>
              <a:rPr lang="en-CA" sz="2400" dirty="0" smtClean="0"/>
              <a:t>asks</a:t>
            </a:r>
          </a:p>
        </p:txBody>
      </p:sp>
      <p:sp>
        <p:nvSpPr>
          <p:cNvPr id="11" name="TextBox 10"/>
          <p:cNvSpPr txBox="1"/>
          <p:nvPr/>
        </p:nvSpPr>
        <p:spPr>
          <a:xfrm>
            <a:off x="613094" y="6315232"/>
            <a:ext cx="5446743" cy="523220"/>
          </a:xfrm>
          <a:prstGeom prst="rect">
            <a:avLst/>
          </a:prstGeom>
          <a:noFill/>
        </p:spPr>
        <p:txBody>
          <a:bodyPr wrap="square" rtlCol="0">
            <a:spAutoFit/>
          </a:bodyPr>
          <a:lstStyle/>
          <a:p>
            <a:r>
              <a:rPr lang="en-CA" sz="1400" dirty="0" smtClean="0"/>
              <a:t>Source: Centre for Canadian Language Benchmarks</a:t>
            </a:r>
          </a:p>
          <a:p>
            <a:r>
              <a:rPr lang="en-CA" sz="1400" dirty="0"/>
              <a:t>http://www.language.ca/</a:t>
            </a:r>
          </a:p>
        </p:txBody>
      </p:sp>
    </p:spTree>
    <p:extLst>
      <p:ext uri="{BB962C8B-B14F-4D97-AF65-F5344CB8AC3E}">
        <p14:creationId xmlns:p14="http://schemas.microsoft.com/office/powerpoint/2010/main" val="786364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91" y="154987"/>
            <a:ext cx="8596668" cy="825039"/>
          </a:xfrm>
        </p:spPr>
        <p:txBody>
          <a:bodyPr/>
          <a:lstStyle/>
          <a:p>
            <a:r>
              <a:rPr lang="en-CA" dirty="0" smtClean="0"/>
              <a:t>How does this fit with the CEFR?</a:t>
            </a:r>
            <a:endParaRPr lang="en-CA" dirty="0"/>
          </a:p>
        </p:txBody>
      </p:sp>
      <p:graphicFrame>
        <p:nvGraphicFramePr>
          <p:cNvPr id="4" name="Content Placeholder 3"/>
          <p:cNvGraphicFramePr>
            <a:graphicFrameLocks/>
          </p:cNvGraphicFramePr>
          <p:nvPr>
            <p:extLst>
              <p:ext uri="{D42A27DB-BD31-4B8C-83A1-F6EECF244321}">
                <p14:modId xmlns:p14="http://schemas.microsoft.com/office/powerpoint/2010/main" val="2343368226"/>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http://www.coe.int/t/dg4/linguistic/Source/Framework_EN.pdf - Internet Explorer"/>
          <p:cNvPicPr>
            <a:picLocks noChangeAspect="1"/>
          </p:cNvPicPr>
          <p:nvPr/>
        </p:nvPicPr>
        <p:blipFill rotWithShape="1">
          <a:blip r:embed="rId8">
            <a:extLst>
              <a:ext uri="{28A0092B-C50C-407E-A947-70E740481C1C}">
                <a14:useLocalDpi xmlns:a14="http://schemas.microsoft.com/office/drawing/2010/main" val="0"/>
              </a:ext>
            </a:extLst>
          </a:blip>
          <a:srcRect l="43856" t="20160" r="28940" b="6207"/>
          <a:stretch/>
        </p:blipFill>
        <p:spPr>
          <a:xfrm rot="773903">
            <a:off x="8572103" y="420950"/>
            <a:ext cx="3022235" cy="4434492"/>
          </a:xfrm>
          <a:prstGeom prst="rect">
            <a:avLst/>
          </a:prstGeom>
          <a:ln w="9525">
            <a:solidFill>
              <a:schemeClr val="tx1"/>
            </a:solidFill>
          </a:ln>
        </p:spPr>
      </p:pic>
      <p:sp>
        <p:nvSpPr>
          <p:cNvPr id="7" name="Rectangle 6"/>
          <p:cNvSpPr/>
          <p:nvPr/>
        </p:nvSpPr>
        <p:spPr>
          <a:xfrm>
            <a:off x="852303" y="967406"/>
            <a:ext cx="7008678" cy="4169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u="sng" dirty="0" smtClean="0">
                <a:latin typeface="Franklin Gothic Heavy" panose="020B0903020102020204" pitchFamily="34" charset="0"/>
              </a:rPr>
              <a:t>Key Concepts of the CEFR</a:t>
            </a:r>
            <a:endParaRPr lang="en-CA" sz="3200" i="1" u="sng" dirty="0" smtClean="0">
              <a:latin typeface="Franklin Gothic Heavy" panose="020B0903020102020204" pitchFamily="34" charset="0"/>
            </a:endParaRPr>
          </a:p>
          <a:p>
            <a:pPr algn="ctr"/>
            <a:endParaRPr lang="en-CA" sz="2400" b="1" i="1" u="sng" dirty="0"/>
          </a:p>
          <a:p>
            <a:pPr algn="ctr"/>
            <a:r>
              <a:rPr lang="en-CA" sz="2400" dirty="0" smtClean="0"/>
              <a:t>‘Can do’ </a:t>
            </a:r>
            <a:r>
              <a:rPr lang="en-CA" sz="2400" dirty="0"/>
              <a:t>Descriptors</a:t>
            </a:r>
          </a:p>
          <a:p>
            <a:pPr algn="ctr"/>
            <a:endParaRPr lang="en-CA" sz="2400" dirty="0"/>
          </a:p>
          <a:p>
            <a:pPr algn="ctr"/>
            <a:r>
              <a:rPr lang="en-CA" sz="2400" dirty="0" smtClean="0"/>
              <a:t>Action-oriented Approach</a:t>
            </a:r>
          </a:p>
          <a:p>
            <a:pPr algn="ctr"/>
            <a:endParaRPr lang="en-CA" sz="2400" dirty="0"/>
          </a:p>
          <a:p>
            <a:pPr algn="ctr"/>
            <a:r>
              <a:rPr lang="en-CA" sz="2400" dirty="0" smtClean="0"/>
              <a:t>Tasks</a:t>
            </a:r>
          </a:p>
          <a:p>
            <a:pPr algn="ctr"/>
            <a:endParaRPr lang="en-CA" sz="2400" dirty="0" smtClean="0"/>
          </a:p>
          <a:p>
            <a:pPr algn="ctr"/>
            <a:r>
              <a:rPr lang="en-CA" sz="2400" dirty="0" err="1"/>
              <a:t>Plurilingualism</a:t>
            </a:r>
            <a:endParaRPr lang="en-CA" sz="2400" dirty="0"/>
          </a:p>
          <a:p>
            <a:pPr algn="ctr"/>
            <a:endParaRPr lang="en-CA" sz="2400" dirty="0"/>
          </a:p>
          <a:p>
            <a:pPr algn="ctr"/>
            <a:endParaRPr lang="en-CA" sz="2400" dirty="0" smtClean="0"/>
          </a:p>
        </p:txBody>
      </p:sp>
    </p:spTree>
    <p:extLst>
      <p:ext uri="{BB962C8B-B14F-4D97-AF65-F5344CB8AC3E}">
        <p14:creationId xmlns:p14="http://schemas.microsoft.com/office/powerpoint/2010/main" val="179846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Practice that Makes </a:t>
            </a:r>
            <a:r>
              <a:rPr lang="en-CA" dirty="0"/>
              <a:t>S</a:t>
            </a:r>
            <a:r>
              <a:rPr lang="en-CA" dirty="0" smtClean="0"/>
              <a:t>ense</a:t>
            </a:r>
            <a:endParaRPr lang="en-CA" dirty="0"/>
          </a:p>
        </p:txBody>
      </p:sp>
      <p:graphicFrame>
        <p:nvGraphicFramePr>
          <p:cNvPr id="4" name="Content Placeholder 3"/>
          <p:cNvGraphicFramePr>
            <a:graphicFrameLocks/>
          </p:cNvGraphicFramePr>
          <p:nvPr>
            <p:extLst>
              <p:ext uri="{D42A27DB-BD31-4B8C-83A1-F6EECF244321}">
                <p14:modId xmlns:p14="http://schemas.microsoft.com/office/powerpoint/2010/main" val="2931795068"/>
              </p:ext>
            </p:extLst>
          </p:nvPr>
        </p:nvGraphicFramePr>
        <p:xfrm>
          <a:off x="361820" y="742604"/>
          <a:ext cx="11325874" cy="5470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14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51" y="237641"/>
            <a:ext cx="8596668" cy="1320800"/>
          </a:xfrm>
        </p:spPr>
        <p:txBody>
          <a:bodyPr/>
          <a:lstStyle/>
          <a:p>
            <a:r>
              <a:rPr lang="en-CA" dirty="0" smtClean="0"/>
              <a:t>Creating Action-oriented Tasks for the ESL/FSL Classroom</a:t>
            </a:r>
            <a:endParaRPr lang="en-CA" dirty="0"/>
          </a:p>
        </p:txBody>
      </p:sp>
      <p:sp>
        <p:nvSpPr>
          <p:cNvPr id="3" name="Content Placeholder 2"/>
          <p:cNvSpPr>
            <a:spLocks noGrp="1"/>
          </p:cNvSpPr>
          <p:nvPr>
            <p:ph idx="1"/>
          </p:nvPr>
        </p:nvSpPr>
        <p:spPr>
          <a:xfrm>
            <a:off x="677334" y="1558441"/>
            <a:ext cx="8596668" cy="5074834"/>
          </a:xfrm>
        </p:spPr>
        <p:txBody>
          <a:bodyPr>
            <a:noAutofit/>
          </a:bodyPr>
          <a:lstStyle/>
          <a:p>
            <a:pPr marL="0" indent="0">
              <a:buNone/>
            </a:pPr>
            <a:r>
              <a:rPr lang="en-CA" sz="2800" b="1" dirty="0" smtClean="0"/>
              <a:t>Checklist:</a:t>
            </a:r>
          </a:p>
          <a:p>
            <a:pPr>
              <a:buFont typeface="Wingdings" panose="05000000000000000000" pitchFamily="2" charset="2"/>
              <a:buChar char="ü"/>
            </a:pPr>
            <a:r>
              <a:rPr lang="en-CA" sz="2000" dirty="0" smtClean="0"/>
              <a:t>Learners are ‘social agents’ who use the target language to carry out tasks that have a tangible result</a:t>
            </a:r>
          </a:p>
          <a:p>
            <a:pPr>
              <a:buFont typeface="Wingdings" panose="05000000000000000000" pitchFamily="2" charset="2"/>
              <a:buChar char="ü"/>
            </a:pPr>
            <a:r>
              <a:rPr lang="en-CA" sz="2000" dirty="0"/>
              <a:t>Communication is spontaneous, purposeful, set in the context of everyday life</a:t>
            </a:r>
          </a:p>
          <a:p>
            <a:pPr>
              <a:buFont typeface="Wingdings" panose="05000000000000000000" pitchFamily="2" charset="2"/>
              <a:buChar char="ü"/>
            </a:pPr>
            <a:r>
              <a:rPr lang="en-CA" sz="2000" dirty="0" smtClean="0"/>
              <a:t>Scenarios are authentic and promote the use of authentic resources and texts</a:t>
            </a:r>
          </a:p>
          <a:p>
            <a:pPr>
              <a:buFont typeface="Wingdings" panose="05000000000000000000" pitchFamily="2" charset="2"/>
              <a:buChar char="ü"/>
            </a:pPr>
            <a:r>
              <a:rPr lang="en-CA" sz="2000" dirty="0" smtClean="0"/>
              <a:t>There is a </a:t>
            </a:r>
            <a:r>
              <a:rPr lang="en-CA" sz="2000" dirty="0"/>
              <a:t>problem to </a:t>
            </a:r>
            <a:r>
              <a:rPr lang="en-CA" sz="2000" dirty="0" smtClean="0"/>
              <a:t>be </a:t>
            </a:r>
            <a:r>
              <a:rPr lang="en-CA" sz="2000" dirty="0"/>
              <a:t>solved, an objective to be achieved, or a goal to be accomplished, subject to certain parameters and constraints</a:t>
            </a:r>
          </a:p>
          <a:p>
            <a:pPr>
              <a:buFont typeface="Wingdings" panose="05000000000000000000" pitchFamily="2" charset="2"/>
              <a:buChar char="ü"/>
            </a:pPr>
            <a:r>
              <a:rPr lang="en-CA" sz="2000" dirty="0" smtClean="0"/>
              <a:t>Learners are required to draw upon their competences and make choices – to think and act strategically</a:t>
            </a:r>
          </a:p>
          <a:p>
            <a:pPr>
              <a:buFont typeface="Wingdings" panose="05000000000000000000" pitchFamily="2" charset="2"/>
              <a:buChar char="ü"/>
            </a:pPr>
            <a:endParaRPr lang="en-CA" sz="2000" dirty="0" smtClean="0"/>
          </a:p>
          <a:p>
            <a:pPr>
              <a:buFont typeface="Wingdings" panose="05000000000000000000" pitchFamily="2" charset="2"/>
              <a:buChar char="ü"/>
            </a:pPr>
            <a:endParaRPr lang="en-CA" sz="2000" dirty="0"/>
          </a:p>
        </p:txBody>
      </p:sp>
    </p:spTree>
    <p:extLst>
      <p:ext uri="{BB962C8B-B14F-4D97-AF65-F5344CB8AC3E}">
        <p14:creationId xmlns:p14="http://schemas.microsoft.com/office/powerpoint/2010/main" val="414176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51" y="237641"/>
            <a:ext cx="8596668" cy="1320800"/>
          </a:xfrm>
        </p:spPr>
        <p:txBody>
          <a:bodyPr/>
          <a:lstStyle/>
          <a:p>
            <a:r>
              <a:rPr lang="en-CA" dirty="0" smtClean="0"/>
              <a:t>Creating Action-oriented Tasks for the ESL/FSL Classroom</a:t>
            </a:r>
            <a:endParaRPr lang="en-CA" dirty="0"/>
          </a:p>
        </p:txBody>
      </p:sp>
      <p:graphicFrame>
        <p:nvGraphicFramePr>
          <p:cNvPr id="5" name="Diagram 4"/>
          <p:cNvGraphicFramePr/>
          <p:nvPr>
            <p:extLst>
              <p:ext uri="{D42A27DB-BD31-4B8C-83A1-F6EECF244321}">
                <p14:modId xmlns:p14="http://schemas.microsoft.com/office/powerpoint/2010/main" val="2758644645"/>
              </p:ext>
            </p:extLst>
          </p:nvPr>
        </p:nvGraphicFramePr>
        <p:xfrm>
          <a:off x="991019" y="12621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59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7641"/>
            <a:ext cx="8596668" cy="1320800"/>
          </a:xfrm>
        </p:spPr>
        <p:txBody>
          <a:bodyPr/>
          <a:lstStyle/>
          <a:p>
            <a:r>
              <a:rPr lang="en-CA" dirty="0" smtClean="0"/>
              <a:t>Sample Task – Getting Health Care </a:t>
            </a:r>
            <a:endParaRPr lang="en-CA" dirty="0"/>
          </a:p>
        </p:txBody>
      </p:sp>
      <p:pic>
        <p:nvPicPr>
          <p:cNvPr id="5" name="Picture 4" descr="Living-in-English_Discovering-Durham.pdf - Adobe Acrobat Pro"/>
          <p:cNvPicPr>
            <a:picLocks noChangeAspect="1"/>
          </p:cNvPicPr>
          <p:nvPr/>
        </p:nvPicPr>
        <p:blipFill rotWithShape="1">
          <a:blip r:embed="rId3">
            <a:extLst>
              <a:ext uri="{28A0092B-C50C-407E-A947-70E740481C1C}">
                <a14:useLocalDpi xmlns:a14="http://schemas.microsoft.com/office/drawing/2010/main" val="0"/>
              </a:ext>
            </a:extLst>
          </a:blip>
          <a:srcRect l="13856" t="14702" r="9746" b="3705"/>
          <a:stretch/>
        </p:blipFill>
        <p:spPr>
          <a:xfrm>
            <a:off x="677334" y="1115878"/>
            <a:ext cx="9314483" cy="5346915"/>
          </a:xfrm>
          <a:prstGeom prst="rect">
            <a:avLst/>
          </a:prstGeom>
          <a:ln w="28575">
            <a:solidFill>
              <a:schemeClr val="tx2">
                <a:lumMod val="75000"/>
              </a:schemeClr>
            </a:solidFill>
          </a:ln>
        </p:spPr>
      </p:pic>
    </p:spTree>
    <p:extLst>
      <p:ext uri="{BB962C8B-B14F-4D97-AF65-F5344CB8AC3E}">
        <p14:creationId xmlns:p14="http://schemas.microsoft.com/office/powerpoint/2010/main" val="22421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83" y="191146"/>
            <a:ext cx="8596668" cy="1320800"/>
          </a:xfrm>
        </p:spPr>
        <p:txBody>
          <a:bodyPr/>
          <a:lstStyle/>
          <a:p>
            <a:r>
              <a:rPr lang="en-CA" dirty="0" smtClean="0"/>
              <a:t>Sample Task – Getting Health Care</a:t>
            </a:r>
            <a:br>
              <a:rPr lang="en-CA" dirty="0" smtClean="0"/>
            </a:br>
            <a:r>
              <a:rPr lang="en-CA" dirty="0" smtClean="0"/>
              <a:t> </a:t>
            </a:r>
            <a:r>
              <a:rPr lang="en-CA" sz="2800" i="1" dirty="0" smtClean="0"/>
              <a:t>Activity: Action-oriented Task Checklist</a:t>
            </a:r>
            <a:endParaRPr lang="en-CA" i="1" dirty="0"/>
          </a:p>
        </p:txBody>
      </p:sp>
      <p:sp>
        <p:nvSpPr>
          <p:cNvPr id="3" name="Content Placeholder 2"/>
          <p:cNvSpPr>
            <a:spLocks noGrp="1"/>
          </p:cNvSpPr>
          <p:nvPr>
            <p:ph idx="1"/>
          </p:nvPr>
        </p:nvSpPr>
        <p:spPr>
          <a:xfrm>
            <a:off x="367368" y="1633646"/>
            <a:ext cx="10202476" cy="3880773"/>
          </a:xfrm>
        </p:spPr>
        <p:txBody>
          <a:bodyPr>
            <a:normAutofit/>
          </a:bodyPr>
          <a:lstStyle/>
          <a:p>
            <a:pPr marL="0" indent="0">
              <a:buNone/>
            </a:pPr>
            <a:r>
              <a:rPr lang="en-CA" sz="2400" dirty="0" smtClean="0"/>
              <a:t>Using the checklist and task provided, identify how this task is action-oriented.</a:t>
            </a:r>
            <a:endParaRPr lang="en-CA" sz="2400" dirty="0"/>
          </a:p>
        </p:txBody>
      </p:sp>
      <p:sp>
        <p:nvSpPr>
          <p:cNvPr id="6" name="Content Placeholder 2"/>
          <p:cNvSpPr txBox="1">
            <a:spLocks/>
          </p:cNvSpPr>
          <p:nvPr/>
        </p:nvSpPr>
        <p:spPr>
          <a:xfrm>
            <a:off x="1924235" y="2448732"/>
            <a:ext cx="7088741" cy="4045058"/>
          </a:xfrm>
          <a:prstGeom prst="rect">
            <a:avLst/>
          </a:prstGeom>
          <a:solidFill>
            <a:schemeClr val="accent1">
              <a:lumMod val="40000"/>
              <a:lumOff val="6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CA" sz="2000" b="1" dirty="0" smtClean="0"/>
              <a:t>Checklist:</a:t>
            </a:r>
          </a:p>
          <a:p>
            <a:pPr>
              <a:buFont typeface="Wingdings" panose="05000000000000000000" pitchFamily="2" charset="2"/>
              <a:buChar char="ü"/>
            </a:pPr>
            <a:r>
              <a:rPr lang="en-CA" sz="1600" dirty="0" smtClean="0"/>
              <a:t>Learners are social agents who use the target language to carry out tasks that have a tangible result and often involve a product</a:t>
            </a:r>
          </a:p>
          <a:p>
            <a:pPr>
              <a:buFont typeface="Wingdings" panose="05000000000000000000" pitchFamily="2" charset="2"/>
              <a:buChar char="ü"/>
            </a:pPr>
            <a:r>
              <a:rPr lang="en-CA" sz="1600" dirty="0" smtClean="0"/>
              <a:t>Communication is spontaneous, purposeful, set in the context of everyday life</a:t>
            </a:r>
          </a:p>
          <a:p>
            <a:pPr>
              <a:buFont typeface="Wingdings" panose="05000000000000000000" pitchFamily="2" charset="2"/>
              <a:buChar char="ü"/>
            </a:pPr>
            <a:r>
              <a:rPr lang="en-CA" sz="1600" dirty="0" smtClean="0"/>
              <a:t>Scenarios are authentic and promote the use of authentic resources and texts</a:t>
            </a:r>
          </a:p>
          <a:p>
            <a:pPr>
              <a:buFont typeface="Wingdings" panose="05000000000000000000" pitchFamily="2" charset="2"/>
              <a:buChar char="ü"/>
            </a:pPr>
            <a:r>
              <a:rPr lang="en-CA" sz="1600" dirty="0" smtClean="0"/>
              <a:t>There is a problem to the solved, an objective to be achieved, or a goal to be accomplished, subject to certain parameters and constraints</a:t>
            </a:r>
          </a:p>
          <a:p>
            <a:pPr>
              <a:buFont typeface="Wingdings" panose="05000000000000000000" pitchFamily="2" charset="2"/>
              <a:buChar char="ü"/>
            </a:pPr>
            <a:r>
              <a:rPr lang="en-CA" sz="1600" dirty="0" smtClean="0"/>
              <a:t>Learners are required to draw upon their competences and make choices – to think and act strategically</a:t>
            </a:r>
          </a:p>
          <a:p>
            <a:pPr>
              <a:buFont typeface="Wingdings" panose="05000000000000000000" pitchFamily="2" charset="2"/>
              <a:buChar char="ü"/>
            </a:pPr>
            <a:endParaRPr lang="en-CA" sz="1600" dirty="0" smtClean="0"/>
          </a:p>
          <a:p>
            <a:pPr>
              <a:buFont typeface="Wingdings" panose="05000000000000000000" pitchFamily="2" charset="2"/>
              <a:buChar char="ü"/>
            </a:pPr>
            <a:endParaRPr lang="en-CA" sz="1600" dirty="0"/>
          </a:p>
        </p:txBody>
      </p:sp>
    </p:spTree>
    <p:extLst>
      <p:ext uri="{BB962C8B-B14F-4D97-AF65-F5344CB8AC3E}">
        <p14:creationId xmlns:p14="http://schemas.microsoft.com/office/powerpoint/2010/main" val="2162217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95" y="160149"/>
            <a:ext cx="8596668" cy="1320800"/>
          </a:xfrm>
        </p:spPr>
        <p:txBody>
          <a:bodyPr>
            <a:normAutofit fontScale="90000"/>
          </a:bodyPr>
          <a:lstStyle/>
          <a:p>
            <a:r>
              <a:rPr lang="en-CA" dirty="0" smtClean="0"/>
              <a:t>Getting Started with Task-based Learning using a Municipal Immigration Portal</a:t>
            </a:r>
            <a:endParaRPr lang="en-CA" dirty="0"/>
          </a:p>
        </p:txBody>
      </p:sp>
      <p:pic>
        <p:nvPicPr>
          <p:cNvPr id="4" name="Picture 3" descr="Living-in-English_Discovering-Durham.pdf - Adobe Acrobat Pro"/>
          <p:cNvPicPr>
            <a:picLocks noChangeAspect="1"/>
          </p:cNvPicPr>
          <p:nvPr/>
        </p:nvPicPr>
        <p:blipFill rotWithShape="1">
          <a:blip r:embed="rId3">
            <a:extLst>
              <a:ext uri="{28A0092B-C50C-407E-A947-70E740481C1C}">
                <a14:useLocalDpi xmlns:a14="http://schemas.microsoft.com/office/drawing/2010/main" val="0"/>
              </a:ext>
            </a:extLst>
          </a:blip>
          <a:srcRect l="34067" t="15412" r="32627" b="7253"/>
          <a:stretch/>
        </p:blipFill>
        <p:spPr>
          <a:xfrm>
            <a:off x="202195" y="1332853"/>
            <a:ext cx="4323316" cy="5395896"/>
          </a:xfrm>
          <a:prstGeom prst="rect">
            <a:avLst/>
          </a:prstGeom>
          <a:ln w="12700">
            <a:solidFill>
              <a:schemeClr val="tx1"/>
            </a:solidFill>
          </a:ln>
        </p:spPr>
      </p:pic>
      <p:sp>
        <p:nvSpPr>
          <p:cNvPr id="5" name="Rectangular Callout 4"/>
          <p:cNvSpPr/>
          <p:nvPr/>
        </p:nvSpPr>
        <p:spPr>
          <a:xfrm>
            <a:off x="4866468" y="1480949"/>
            <a:ext cx="7051728" cy="3223647"/>
          </a:xfrm>
          <a:prstGeom prst="wedgeRectCallout">
            <a:avLst>
              <a:gd name="adj1" fmla="val -56887"/>
              <a:gd name="adj2" fmla="val 8264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200" b="1" dirty="0" smtClean="0">
                <a:solidFill>
                  <a:schemeClr val="tx2"/>
                </a:solidFill>
              </a:rPr>
              <a:t>Task Scenarios:</a:t>
            </a:r>
          </a:p>
          <a:p>
            <a:endParaRPr lang="en-CA" sz="2400" dirty="0">
              <a:solidFill>
                <a:schemeClr val="tx2"/>
              </a:solidFill>
            </a:endParaRPr>
          </a:p>
          <a:p>
            <a:r>
              <a:rPr lang="en-CA" sz="2400" dirty="0" smtClean="0">
                <a:solidFill>
                  <a:schemeClr val="tx2"/>
                </a:solidFill>
              </a:rPr>
              <a:t>Living in Durham – Welcome to Durham</a:t>
            </a:r>
          </a:p>
          <a:p>
            <a:r>
              <a:rPr lang="en-CA" sz="2400" dirty="0" smtClean="0">
                <a:solidFill>
                  <a:schemeClr val="tx2"/>
                </a:solidFill>
              </a:rPr>
              <a:t>Working in Durham – Getting a Job In Durham</a:t>
            </a:r>
          </a:p>
          <a:p>
            <a:r>
              <a:rPr lang="en-CA" sz="2400" dirty="0" smtClean="0">
                <a:solidFill>
                  <a:schemeClr val="tx2"/>
                </a:solidFill>
              </a:rPr>
              <a:t>Learning in Durham – Going to School in Durham</a:t>
            </a:r>
          </a:p>
          <a:p>
            <a:r>
              <a:rPr lang="en-CA" sz="2400" dirty="0" smtClean="0">
                <a:solidFill>
                  <a:schemeClr val="tx2"/>
                </a:solidFill>
              </a:rPr>
              <a:t>Setting in Durham – Eating out in Durham</a:t>
            </a:r>
          </a:p>
          <a:p>
            <a:r>
              <a:rPr lang="en-CA" sz="2400" dirty="0" smtClean="0">
                <a:solidFill>
                  <a:schemeClr val="tx2"/>
                </a:solidFill>
              </a:rPr>
              <a:t>Settling in Durham – Emergency 911 in Durham</a:t>
            </a:r>
            <a:endParaRPr lang="en-CA" sz="2400" dirty="0">
              <a:solidFill>
                <a:schemeClr val="tx2"/>
              </a:solidFill>
            </a:endParaRPr>
          </a:p>
        </p:txBody>
      </p:sp>
    </p:spTree>
    <p:extLst>
      <p:ext uri="{BB962C8B-B14F-4D97-AF65-F5344CB8AC3E}">
        <p14:creationId xmlns:p14="http://schemas.microsoft.com/office/powerpoint/2010/main" val="308576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9033"/>
            <a:ext cx="8596668" cy="1320800"/>
          </a:xfrm>
        </p:spPr>
        <p:txBody>
          <a:bodyPr/>
          <a:lstStyle/>
          <a:p>
            <a:r>
              <a:rPr lang="en-CA" dirty="0" smtClean="0"/>
              <a:t>Overview of Training</a:t>
            </a:r>
            <a:endParaRPr lang="en-CA" dirty="0"/>
          </a:p>
        </p:txBody>
      </p:sp>
      <p:sp>
        <p:nvSpPr>
          <p:cNvPr id="3" name="Content Placeholder 2"/>
          <p:cNvSpPr>
            <a:spLocks noGrp="1"/>
          </p:cNvSpPr>
          <p:nvPr>
            <p:ph idx="1"/>
          </p:nvPr>
        </p:nvSpPr>
        <p:spPr>
          <a:xfrm>
            <a:off x="677334" y="958219"/>
            <a:ext cx="8596668" cy="5354116"/>
          </a:xfrm>
        </p:spPr>
        <p:txBody>
          <a:bodyPr>
            <a:noAutofit/>
          </a:bodyPr>
          <a:lstStyle/>
          <a:p>
            <a:pPr marL="0" indent="0">
              <a:buNone/>
            </a:pPr>
            <a:r>
              <a:rPr lang="en-CA" sz="2000" b="1" dirty="0" smtClean="0"/>
              <a:t>This training will:</a:t>
            </a:r>
          </a:p>
          <a:p>
            <a:r>
              <a:rPr lang="en-CA" sz="2000" dirty="0" smtClean="0"/>
              <a:t>Outline the potential benefits of implementing this project</a:t>
            </a:r>
          </a:p>
          <a:p>
            <a:r>
              <a:rPr lang="en-CA" sz="2000" dirty="0" smtClean="0"/>
              <a:t>Highlight the </a:t>
            </a:r>
            <a:r>
              <a:rPr lang="en-CA" sz="2000" i="1" dirty="0" smtClean="0"/>
              <a:t>Ontario Immigration Strategy</a:t>
            </a:r>
          </a:p>
          <a:p>
            <a:r>
              <a:rPr lang="en-CA" sz="2000" dirty="0" smtClean="0"/>
              <a:t>Provide an overview of municipal </a:t>
            </a:r>
            <a:r>
              <a:rPr lang="en-CA" sz="2000" dirty="0"/>
              <a:t>i</a:t>
            </a:r>
            <a:r>
              <a:rPr lang="en-CA" sz="2000" dirty="0" smtClean="0"/>
              <a:t>mmigration </a:t>
            </a:r>
            <a:r>
              <a:rPr lang="en-CA" sz="2000" dirty="0"/>
              <a:t>p</a:t>
            </a:r>
            <a:r>
              <a:rPr lang="en-CA" sz="2000" dirty="0" smtClean="0"/>
              <a:t>ortals and ESL/FSL language training for adult newcomers</a:t>
            </a:r>
          </a:p>
          <a:p>
            <a:r>
              <a:rPr lang="en-CA" sz="2000" dirty="0" smtClean="0"/>
              <a:t>Demonstrate the synergy that can exist between a municipal </a:t>
            </a:r>
            <a:r>
              <a:rPr lang="en-CA" sz="2000" dirty="0"/>
              <a:t>i</a:t>
            </a:r>
            <a:r>
              <a:rPr lang="en-CA" sz="2000" dirty="0" smtClean="0"/>
              <a:t>mmigration </a:t>
            </a:r>
            <a:r>
              <a:rPr lang="en-CA" sz="2000" dirty="0"/>
              <a:t>p</a:t>
            </a:r>
            <a:r>
              <a:rPr lang="en-CA" sz="2000" dirty="0" smtClean="0"/>
              <a:t>ortal </a:t>
            </a:r>
            <a:r>
              <a:rPr lang="en-CA" sz="2000" dirty="0"/>
              <a:t>and ESL/FSL language </a:t>
            </a:r>
            <a:r>
              <a:rPr lang="en-CA" sz="2000" dirty="0" smtClean="0"/>
              <a:t>training</a:t>
            </a:r>
          </a:p>
          <a:p>
            <a:r>
              <a:rPr lang="en-CA" sz="2000" dirty="0" smtClean="0"/>
              <a:t>Share the findings from the Region of Durham case study that support this approach</a:t>
            </a:r>
          </a:p>
          <a:p>
            <a:r>
              <a:rPr lang="en-CA" sz="2000" dirty="0" smtClean="0"/>
              <a:t>Provide an overview of the action-oriented </a:t>
            </a:r>
            <a:r>
              <a:rPr lang="en-CA" sz="2000" dirty="0"/>
              <a:t>a</a:t>
            </a:r>
            <a:r>
              <a:rPr lang="en-CA" sz="2000" dirty="0" smtClean="0"/>
              <a:t>pproach and task-based </a:t>
            </a:r>
            <a:r>
              <a:rPr lang="en-CA" sz="2000" dirty="0"/>
              <a:t>l</a:t>
            </a:r>
            <a:r>
              <a:rPr lang="en-CA" sz="2000" dirty="0" smtClean="0"/>
              <a:t>earning and make connections with the CLB, </a:t>
            </a:r>
            <a:r>
              <a:rPr lang="en-CA" sz="2000" i="1" dirty="0" smtClean="0"/>
              <a:t>NCLC</a:t>
            </a:r>
            <a:r>
              <a:rPr lang="en-CA" sz="2000" dirty="0" smtClean="0"/>
              <a:t>, and CEFR</a:t>
            </a:r>
          </a:p>
          <a:p>
            <a:r>
              <a:rPr lang="en-CA" sz="2000" dirty="0" smtClean="0"/>
              <a:t>Share practical tools to implement task-based learning using a municipal </a:t>
            </a:r>
            <a:r>
              <a:rPr lang="en-CA" sz="2000" dirty="0"/>
              <a:t>i</a:t>
            </a:r>
            <a:r>
              <a:rPr lang="en-CA" sz="2000" dirty="0" smtClean="0"/>
              <a:t>mmigration </a:t>
            </a:r>
            <a:r>
              <a:rPr lang="en-CA" sz="2000" dirty="0"/>
              <a:t>p</a:t>
            </a:r>
            <a:r>
              <a:rPr lang="en-CA" sz="2000" dirty="0" smtClean="0"/>
              <a:t>ortal in a language class</a:t>
            </a:r>
          </a:p>
          <a:p>
            <a:r>
              <a:rPr lang="en-CA" sz="2000" dirty="0" smtClean="0"/>
              <a:t>Hear instructor and learner voice supporting this project</a:t>
            </a:r>
          </a:p>
          <a:p>
            <a:endParaRPr lang="en-CA" sz="2000" dirty="0" smtClean="0"/>
          </a:p>
          <a:p>
            <a:endParaRPr lang="en-CA" sz="2000" dirty="0" smtClean="0"/>
          </a:p>
          <a:p>
            <a:endParaRPr lang="en-CA" sz="2000" dirty="0" smtClean="0"/>
          </a:p>
          <a:p>
            <a:endParaRPr lang="en-CA" sz="2000" dirty="0"/>
          </a:p>
        </p:txBody>
      </p:sp>
    </p:spTree>
    <p:extLst>
      <p:ext uri="{BB962C8B-B14F-4D97-AF65-F5344CB8AC3E}">
        <p14:creationId xmlns:p14="http://schemas.microsoft.com/office/powerpoint/2010/main" val="3494870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41" y="26859"/>
            <a:ext cx="9577953" cy="1320800"/>
          </a:xfrm>
        </p:spPr>
        <p:txBody>
          <a:bodyPr>
            <a:normAutofit/>
          </a:bodyPr>
          <a:lstStyle/>
          <a:p>
            <a:r>
              <a:rPr lang="en-CA" dirty="0" smtClean="0"/>
              <a:t>Getting Started with Task-based Learning using a Municipal Immigration Portal</a:t>
            </a:r>
            <a:endParaRPr lang="en-CA" dirty="0"/>
          </a:p>
        </p:txBody>
      </p:sp>
      <p:pic>
        <p:nvPicPr>
          <p:cNvPr id="4" name="Picture 3" descr="Living-in-English_Discovering-Durham.pdf - Adobe Acrobat Pro"/>
          <p:cNvPicPr>
            <a:picLocks noChangeAspect="1"/>
          </p:cNvPicPr>
          <p:nvPr/>
        </p:nvPicPr>
        <p:blipFill rotWithShape="1">
          <a:blip r:embed="rId3">
            <a:extLst>
              <a:ext uri="{28A0092B-C50C-407E-A947-70E740481C1C}">
                <a14:useLocalDpi xmlns:a14="http://schemas.microsoft.com/office/drawing/2010/main" val="0"/>
              </a:ext>
            </a:extLst>
          </a:blip>
          <a:srcRect l="34067" t="15412" r="32627" b="7253"/>
          <a:stretch/>
        </p:blipFill>
        <p:spPr>
          <a:xfrm>
            <a:off x="7103406" y="1533640"/>
            <a:ext cx="3452648" cy="4309222"/>
          </a:xfrm>
          <a:prstGeom prst="rect">
            <a:avLst/>
          </a:prstGeom>
          <a:ln w="12700">
            <a:solidFill>
              <a:schemeClr val="tx1"/>
            </a:solidFill>
          </a:ln>
        </p:spPr>
      </p:pic>
      <p:grpSp>
        <p:nvGrpSpPr>
          <p:cNvPr id="8" name="Group 7"/>
          <p:cNvGrpSpPr/>
          <p:nvPr/>
        </p:nvGrpSpPr>
        <p:grpSpPr>
          <a:xfrm>
            <a:off x="1100379" y="1236588"/>
            <a:ext cx="4711485" cy="5510341"/>
            <a:chOff x="2185261" y="1236588"/>
            <a:chExt cx="4711485" cy="5510341"/>
          </a:xfrm>
        </p:grpSpPr>
        <p:sp>
          <p:nvSpPr>
            <p:cNvPr id="7" name="Rectangular Callout 6"/>
            <p:cNvSpPr/>
            <p:nvPr/>
          </p:nvSpPr>
          <p:spPr>
            <a:xfrm>
              <a:off x="2185261" y="1236588"/>
              <a:ext cx="4711485" cy="5510341"/>
            </a:xfrm>
            <a:prstGeom prst="wedgeRectCallout">
              <a:avLst>
                <a:gd name="adj1" fmla="val 81971"/>
                <a:gd name="adj2" fmla="val 2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https://www.durhamimmigration.ca/learning/Documents/Living-in-English_Discovering-Durham.pdf - Internet Explorer"/>
            <p:cNvPicPr>
              <a:picLocks noChangeAspect="1"/>
            </p:cNvPicPr>
            <p:nvPr/>
          </p:nvPicPr>
          <p:blipFill rotWithShape="1">
            <a:blip r:embed="rId4">
              <a:extLst>
                <a:ext uri="{28A0092B-C50C-407E-A947-70E740481C1C}">
                  <a14:useLocalDpi xmlns:a14="http://schemas.microsoft.com/office/drawing/2010/main" val="0"/>
                </a:ext>
              </a:extLst>
            </a:blip>
            <a:srcRect l="34704" t="23383" r="33009" b="238"/>
            <a:stretch/>
          </p:blipFill>
          <p:spPr>
            <a:xfrm>
              <a:off x="2433237" y="1347659"/>
              <a:ext cx="4218762" cy="5314975"/>
            </a:xfrm>
            <a:prstGeom prst="rect">
              <a:avLst/>
            </a:prstGeom>
          </p:spPr>
        </p:pic>
      </p:grpSp>
    </p:spTree>
    <p:extLst>
      <p:ext uri="{BB962C8B-B14F-4D97-AF65-F5344CB8AC3E}">
        <p14:creationId xmlns:p14="http://schemas.microsoft.com/office/powerpoint/2010/main" val="119345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6"/>
            <a:ext cx="9753025" cy="1320800"/>
          </a:xfrm>
        </p:spPr>
        <p:txBody>
          <a:bodyPr/>
          <a:lstStyle/>
          <a:p>
            <a:r>
              <a:rPr lang="en-CA" dirty="0" smtClean="0"/>
              <a:t>Supporting Learners in Completing the Task:</a:t>
            </a:r>
            <a:br>
              <a:rPr lang="en-CA" dirty="0" smtClean="0"/>
            </a:br>
            <a:r>
              <a:rPr lang="en-CA" dirty="0" smtClean="0"/>
              <a:t>Building a Learning Block</a:t>
            </a:r>
            <a:endParaRPr lang="en-CA" dirty="0"/>
          </a:p>
        </p:txBody>
      </p:sp>
      <p:grpSp>
        <p:nvGrpSpPr>
          <p:cNvPr id="4" name="Group 3"/>
          <p:cNvGrpSpPr/>
          <p:nvPr/>
        </p:nvGrpSpPr>
        <p:grpSpPr>
          <a:xfrm>
            <a:off x="524932" y="1350074"/>
            <a:ext cx="9729213" cy="5401455"/>
            <a:chOff x="524932" y="1350074"/>
            <a:chExt cx="9729213" cy="5401455"/>
          </a:xfrm>
        </p:grpSpPr>
        <p:graphicFrame>
          <p:nvGraphicFramePr>
            <p:cNvPr id="5" name="Diagram 4"/>
            <p:cNvGraphicFramePr/>
            <p:nvPr>
              <p:extLst>
                <p:ext uri="{D42A27DB-BD31-4B8C-83A1-F6EECF244321}">
                  <p14:modId xmlns:p14="http://schemas.microsoft.com/office/powerpoint/2010/main" val="2218845996"/>
                </p:ext>
              </p:extLst>
            </p:nvPr>
          </p:nvGraphicFramePr>
          <p:xfrm>
            <a:off x="524932" y="1350074"/>
            <a:ext cx="7649274" cy="5401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6968504" y="1350075"/>
              <a:ext cx="3285641" cy="54014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smtClean="0">
                  <a:solidFill>
                    <a:schemeClr val="accent1"/>
                  </a:solidFill>
                  <a:latin typeface="Berlin Sans FB Demi" panose="020E0802020502020306" pitchFamily="34" charset="0"/>
                </a:rPr>
                <a:t>Assessment </a:t>
              </a:r>
            </a:p>
            <a:p>
              <a:pPr algn="ctr"/>
              <a:r>
                <a:rPr lang="en-CA" sz="3200" i="1" dirty="0" smtClean="0">
                  <a:solidFill>
                    <a:schemeClr val="accent1"/>
                  </a:solidFill>
                  <a:latin typeface="Berlin Sans FB Demi" panose="020E0802020502020306" pitchFamily="34" charset="0"/>
                </a:rPr>
                <a:t>for</a:t>
              </a:r>
              <a:r>
                <a:rPr lang="en-CA" sz="3200" dirty="0" smtClean="0">
                  <a:solidFill>
                    <a:schemeClr val="accent1"/>
                  </a:solidFill>
                  <a:latin typeface="Berlin Sans FB Demi" panose="020E0802020502020306" pitchFamily="34" charset="0"/>
                </a:rPr>
                <a:t> Learning</a:t>
              </a:r>
            </a:p>
            <a:p>
              <a:pPr algn="ctr"/>
              <a:endParaRPr lang="en-CA" sz="3200" dirty="0">
                <a:solidFill>
                  <a:schemeClr val="accent1"/>
                </a:solidFill>
                <a:latin typeface="Berlin Sans FB Demi" panose="020E0802020502020306" pitchFamily="34" charset="0"/>
              </a:endParaRPr>
            </a:p>
            <a:p>
              <a:pPr algn="ctr"/>
              <a:r>
                <a:rPr lang="en-CA" sz="3200" dirty="0" smtClean="0">
                  <a:solidFill>
                    <a:schemeClr val="accent1"/>
                  </a:solidFill>
                  <a:latin typeface="Berlin Sans FB Demi" panose="020E0802020502020306" pitchFamily="34" charset="0"/>
                </a:rPr>
                <a:t>Assessment </a:t>
              </a:r>
            </a:p>
            <a:p>
              <a:pPr algn="ctr"/>
              <a:r>
                <a:rPr lang="en-CA" sz="3200" i="1" dirty="0" smtClean="0">
                  <a:solidFill>
                    <a:schemeClr val="accent1"/>
                  </a:solidFill>
                  <a:latin typeface="Berlin Sans FB Demi" panose="020E0802020502020306" pitchFamily="34" charset="0"/>
                </a:rPr>
                <a:t>as</a:t>
              </a:r>
              <a:r>
                <a:rPr lang="en-CA" sz="3200" dirty="0" smtClean="0">
                  <a:solidFill>
                    <a:schemeClr val="accent1"/>
                  </a:solidFill>
                  <a:latin typeface="Berlin Sans FB Demi" panose="020E0802020502020306" pitchFamily="34" charset="0"/>
                </a:rPr>
                <a:t> Learning</a:t>
              </a:r>
            </a:p>
            <a:p>
              <a:pPr algn="ctr"/>
              <a:endParaRPr lang="en-CA" sz="3200" dirty="0" smtClean="0">
                <a:solidFill>
                  <a:schemeClr val="accent1"/>
                </a:solidFill>
                <a:latin typeface="Berlin Sans FB Demi" panose="020E0802020502020306" pitchFamily="34" charset="0"/>
              </a:endParaRPr>
            </a:p>
            <a:p>
              <a:pPr algn="ctr"/>
              <a:endParaRPr lang="en-CA" sz="3200" dirty="0" smtClean="0">
                <a:solidFill>
                  <a:schemeClr val="accent1"/>
                </a:solidFill>
                <a:latin typeface="Berlin Sans FB Demi" panose="020E0802020502020306" pitchFamily="34" charset="0"/>
              </a:endParaRPr>
            </a:p>
            <a:p>
              <a:pPr algn="ctr"/>
              <a:endParaRPr lang="en-CA" sz="3200" dirty="0">
                <a:solidFill>
                  <a:schemeClr val="accent1"/>
                </a:solidFill>
                <a:latin typeface="Berlin Sans FB Demi" panose="020E0802020502020306" pitchFamily="34" charset="0"/>
              </a:endParaRPr>
            </a:p>
            <a:p>
              <a:pPr algn="ctr"/>
              <a:r>
                <a:rPr lang="en-CA" sz="3200" dirty="0" smtClean="0">
                  <a:solidFill>
                    <a:schemeClr val="accent1"/>
                  </a:solidFill>
                  <a:latin typeface="Berlin Sans FB Demi" panose="020E0802020502020306" pitchFamily="34" charset="0"/>
                </a:rPr>
                <a:t>Assessment </a:t>
              </a:r>
            </a:p>
            <a:p>
              <a:pPr algn="ctr"/>
              <a:r>
                <a:rPr lang="en-CA" sz="3200" i="1" dirty="0" smtClean="0">
                  <a:solidFill>
                    <a:schemeClr val="accent1"/>
                  </a:solidFill>
                  <a:latin typeface="Berlin Sans FB Demi" panose="020E0802020502020306" pitchFamily="34" charset="0"/>
                </a:rPr>
                <a:t>of</a:t>
              </a:r>
              <a:r>
                <a:rPr lang="en-CA" sz="3200" dirty="0" smtClean="0">
                  <a:solidFill>
                    <a:schemeClr val="accent1"/>
                  </a:solidFill>
                  <a:latin typeface="Berlin Sans FB Demi" panose="020E0802020502020306" pitchFamily="34" charset="0"/>
                </a:rPr>
                <a:t> Learning</a:t>
              </a:r>
              <a:endParaRPr lang="en-CA" sz="3200" dirty="0">
                <a:solidFill>
                  <a:schemeClr val="accent1"/>
                </a:solidFill>
                <a:latin typeface="Berlin Sans FB Demi" panose="020E0802020502020306" pitchFamily="34" charset="0"/>
              </a:endParaRPr>
            </a:p>
          </p:txBody>
        </p:sp>
        <p:sp>
          <p:nvSpPr>
            <p:cNvPr id="3" name="Rectangle 2"/>
            <p:cNvSpPr/>
            <p:nvPr/>
          </p:nvSpPr>
          <p:spPr>
            <a:xfrm>
              <a:off x="2178140" y="1673372"/>
              <a:ext cx="4342857" cy="923330"/>
            </a:xfrm>
            <a:prstGeom prst="rect">
              <a:avLst/>
            </a:prstGeom>
            <a:noFill/>
          </p:spPr>
          <p:txBody>
            <a:bodyPr wrap="none" lIns="91440" tIns="45720" rIns="91440" bIns="45720">
              <a:prstTxWarp prst="textArchUp">
                <a:avLst/>
              </a:prstTxWarp>
              <a:spAutoFit/>
            </a:bodyPr>
            <a:lstStyle/>
            <a:p>
              <a:pPr algn="ctr"/>
              <a:r>
                <a:rPr lang="en-US" sz="3200" b="0" cap="none" spc="0" dirty="0" smtClean="0">
                  <a:ln w="0"/>
                  <a:solidFill>
                    <a:schemeClr val="accent1"/>
                  </a:solidFill>
                  <a:effectLst>
                    <a:outerShdw blurRad="38100" dist="19050" dir="2700000" algn="tl" rotWithShape="0">
                      <a:schemeClr val="dk1">
                        <a:alpha val="40000"/>
                      </a:schemeClr>
                    </a:outerShdw>
                  </a:effectLst>
                </a:rPr>
                <a:t>Competences</a:t>
              </a:r>
              <a:endParaRPr lang="en-US" sz="3200" b="0" cap="none" spc="0" dirty="0">
                <a:ln w="0"/>
                <a:solidFill>
                  <a:schemeClr val="accent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150388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753025" cy="1320800"/>
          </a:xfrm>
        </p:spPr>
        <p:txBody>
          <a:bodyPr/>
          <a:lstStyle/>
          <a:p>
            <a:r>
              <a:rPr lang="en-CA" dirty="0" smtClean="0"/>
              <a:t>Supporting Learners in Completing the Task:</a:t>
            </a:r>
            <a:br>
              <a:rPr lang="en-CA" dirty="0" smtClean="0"/>
            </a:br>
            <a:r>
              <a:rPr lang="en-CA" dirty="0" smtClean="0"/>
              <a:t>Building a Learning Block - Sample</a:t>
            </a:r>
            <a:endParaRPr lang="en-CA" dirty="0"/>
          </a:p>
        </p:txBody>
      </p:sp>
      <p:graphicFrame>
        <p:nvGraphicFramePr>
          <p:cNvPr id="5" name="Diagram 4"/>
          <p:cNvGraphicFramePr/>
          <p:nvPr>
            <p:extLst>
              <p:ext uri="{D42A27DB-BD31-4B8C-83A1-F6EECF244321}">
                <p14:modId xmlns:p14="http://schemas.microsoft.com/office/powerpoint/2010/main" val="1653308674"/>
              </p:ext>
            </p:extLst>
          </p:nvPr>
        </p:nvGraphicFramePr>
        <p:xfrm>
          <a:off x="-749373" y="2304943"/>
          <a:ext cx="5625885" cy="4553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ular Callout 2"/>
          <p:cNvSpPr/>
          <p:nvPr/>
        </p:nvSpPr>
        <p:spPr>
          <a:xfrm>
            <a:off x="4169043" y="1130531"/>
            <a:ext cx="7919633" cy="5564737"/>
          </a:xfrm>
          <a:prstGeom prst="wedgeRectCallout">
            <a:avLst>
              <a:gd name="adj1" fmla="val -58077"/>
              <a:gd name="adj2" fmla="val 4089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b="1" dirty="0" smtClean="0">
                <a:solidFill>
                  <a:schemeClr val="tx1"/>
                </a:solidFill>
              </a:rPr>
              <a:t>TASK (CLB 3/4 / CEFR A2):</a:t>
            </a:r>
          </a:p>
          <a:p>
            <a:r>
              <a:rPr lang="en-CA" dirty="0" smtClean="0">
                <a:solidFill>
                  <a:schemeClr val="tx1"/>
                </a:solidFill>
              </a:rPr>
              <a:t>Find </a:t>
            </a:r>
            <a:r>
              <a:rPr lang="en-CA" dirty="0">
                <a:solidFill>
                  <a:schemeClr val="tx1"/>
                </a:solidFill>
              </a:rPr>
              <a:t>a restaurant in Durham and take a friend there for dinner. Look at the menu and order </a:t>
            </a:r>
            <a:r>
              <a:rPr lang="en-CA" dirty="0" smtClean="0">
                <a:solidFill>
                  <a:schemeClr val="tx1"/>
                </a:solidFill>
              </a:rPr>
              <a:t>your meal </a:t>
            </a:r>
            <a:r>
              <a:rPr lang="en-CA" dirty="0">
                <a:solidFill>
                  <a:schemeClr val="tx1"/>
                </a:solidFill>
              </a:rPr>
              <a:t>from the waiter/waitress. You both want a drink, a starter, a main course and a </a:t>
            </a:r>
            <a:r>
              <a:rPr lang="en-CA" dirty="0" smtClean="0">
                <a:solidFill>
                  <a:schemeClr val="tx1"/>
                </a:solidFill>
              </a:rPr>
              <a:t>dessert. Unfortunately</a:t>
            </a:r>
            <a:r>
              <a:rPr lang="en-CA" dirty="0">
                <a:solidFill>
                  <a:schemeClr val="tx1"/>
                </a:solidFill>
              </a:rPr>
              <a:t>, you only have $30.00 each. Don’t forget about taxes and a tip! </a:t>
            </a:r>
            <a:r>
              <a:rPr lang="en-CA" dirty="0" smtClean="0">
                <a:solidFill>
                  <a:schemeClr val="tx1"/>
                </a:solidFill>
              </a:rPr>
              <a:t>The waiter/waitress</a:t>
            </a:r>
            <a:endParaRPr lang="en-CA" dirty="0">
              <a:solidFill>
                <a:schemeClr val="tx1"/>
              </a:solidFill>
            </a:endParaRPr>
          </a:p>
          <a:p>
            <a:r>
              <a:rPr lang="en-CA" dirty="0">
                <a:solidFill>
                  <a:schemeClr val="tx1"/>
                </a:solidFill>
              </a:rPr>
              <a:t>will ask you these questions:</a:t>
            </a:r>
          </a:p>
          <a:p>
            <a:pPr marL="742950" lvl="1" indent="-285750">
              <a:buFont typeface="Arial" panose="020B0604020202020204" pitchFamily="34" charset="0"/>
              <a:buChar char="•"/>
            </a:pPr>
            <a:r>
              <a:rPr lang="en-CA" dirty="0">
                <a:solidFill>
                  <a:schemeClr val="tx1"/>
                </a:solidFill>
              </a:rPr>
              <a:t>How are you today?</a:t>
            </a:r>
          </a:p>
          <a:p>
            <a:pPr marL="742950" lvl="1" indent="-285750">
              <a:buFont typeface="Arial" panose="020B0604020202020204" pitchFamily="34" charset="0"/>
              <a:buChar char="•"/>
            </a:pPr>
            <a:r>
              <a:rPr lang="en-CA" dirty="0">
                <a:solidFill>
                  <a:schemeClr val="tx1"/>
                </a:solidFill>
              </a:rPr>
              <a:t>Are you ready to order?</a:t>
            </a:r>
          </a:p>
          <a:p>
            <a:pPr marL="742950" lvl="1" indent="-285750">
              <a:buFont typeface="Arial" panose="020B0604020202020204" pitchFamily="34" charset="0"/>
              <a:buChar char="•"/>
            </a:pPr>
            <a:r>
              <a:rPr lang="en-CA" dirty="0">
                <a:solidFill>
                  <a:schemeClr val="tx1"/>
                </a:solidFill>
              </a:rPr>
              <a:t>What can I get for you?</a:t>
            </a:r>
          </a:p>
          <a:p>
            <a:endParaRPr lang="en-CA" dirty="0" smtClean="0">
              <a:solidFill>
                <a:schemeClr val="tx1"/>
              </a:solidFill>
            </a:endParaRPr>
          </a:p>
          <a:p>
            <a:r>
              <a:rPr lang="en-CA" dirty="0" smtClean="0">
                <a:solidFill>
                  <a:schemeClr val="tx1"/>
                </a:solidFill>
              </a:rPr>
              <a:t>After </a:t>
            </a:r>
            <a:r>
              <a:rPr lang="en-CA" dirty="0">
                <a:solidFill>
                  <a:schemeClr val="tx1"/>
                </a:solidFill>
              </a:rPr>
              <a:t>your meal, ask the waiter for the bill and make sure that the total cost is less than $60.00 </a:t>
            </a:r>
            <a:r>
              <a:rPr lang="en-CA" dirty="0" smtClean="0">
                <a:solidFill>
                  <a:schemeClr val="tx1"/>
                </a:solidFill>
              </a:rPr>
              <a:t>for you </a:t>
            </a:r>
            <a:r>
              <a:rPr lang="en-CA" dirty="0">
                <a:solidFill>
                  <a:schemeClr val="tx1"/>
                </a:solidFill>
              </a:rPr>
              <a:t>and your friend.</a:t>
            </a:r>
          </a:p>
          <a:p>
            <a:endParaRPr lang="en-CA" b="1" dirty="0" smtClean="0">
              <a:solidFill>
                <a:schemeClr val="tx1"/>
              </a:solidFill>
            </a:endParaRPr>
          </a:p>
          <a:p>
            <a:r>
              <a:rPr lang="en-CA" b="1" dirty="0" smtClean="0">
                <a:solidFill>
                  <a:schemeClr val="tx1"/>
                </a:solidFill>
              </a:rPr>
              <a:t>Oral </a:t>
            </a:r>
            <a:r>
              <a:rPr lang="en-CA" b="1" dirty="0">
                <a:solidFill>
                  <a:schemeClr val="tx1"/>
                </a:solidFill>
              </a:rPr>
              <a:t>Interaction Task</a:t>
            </a:r>
          </a:p>
          <a:p>
            <a:r>
              <a:rPr lang="en-CA" dirty="0">
                <a:solidFill>
                  <a:schemeClr val="tx1"/>
                </a:solidFill>
              </a:rPr>
              <a:t>Order dinner at a restaurant on a limited budget.</a:t>
            </a:r>
          </a:p>
          <a:p>
            <a:endParaRPr lang="en-CA" b="1" dirty="0" smtClean="0">
              <a:solidFill>
                <a:schemeClr val="tx1"/>
              </a:solidFill>
            </a:endParaRPr>
          </a:p>
          <a:p>
            <a:r>
              <a:rPr lang="en-CA" b="1" dirty="0" smtClean="0">
                <a:solidFill>
                  <a:schemeClr val="tx1"/>
                </a:solidFill>
              </a:rPr>
              <a:t>Writing </a:t>
            </a:r>
            <a:r>
              <a:rPr lang="en-CA" b="1" dirty="0">
                <a:solidFill>
                  <a:schemeClr val="tx1"/>
                </a:solidFill>
              </a:rPr>
              <a:t>Task</a:t>
            </a:r>
          </a:p>
          <a:p>
            <a:r>
              <a:rPr lang="en-CA" dirty="0">
                <a:solidFill>
                  <a:schemeClr val="tx1"/>
                </a:solidFill>
              </a:rPr>
              <a:t>Send an email to another friend to tell him/her about your meal. Describe the restaurant and </a:t>
            </a:r>
            <a:r>
              <a:rPr lang="en-CA" dirty="0" smtClean="0">
                <a:solidFill>
                  <a:schemeClr val="tx1"/>
                </a:solidFill>
              </a:rPr>
              <a:t>the service and suggest that one day you eat there together.</a:t>
            </a:r>
            <a:endParaRPr lang="en-CA" dirty="0">
              <a:solidFill>
                <a:schemeClr val="tx1"/>
              </a:solidFill>
            </a:endParaRPr>
          </a:p>
        </p:txBody>
      </p:sp>
      <p:pic>
        <p:nvPicPr>
          <p:cNvPr id="6" name="Picture 5" descr="Living-in-English_Discovering-Durham.pdf - Adobe Acrobat Pro"/>
          <p:cNvPicPr>
            <a:picLocks noChangeAspect="1"/>
          </p:cNvPicPr>
          <p:nvPr/>
        </p:nvPicPr>
        <p:blipFill rotWithShape="1">
          <a:blip r:embed="rId8">
            <a:extLst>
              <a:ext uri="{28A0092B-C50C-407E-A947-70E740481C1C}">
                <a14:useLocalDpi xmlns:a14="http://schemas.microsoft.com/office/drawing/2010/main" val="0"/>
              </a:ext>
            </a:extLst>
          </a:blip>
          <a:srcRect l="34067" t="15412" r="32627" b="7253"/>
          <a:stretch/>
        </p:blipFill>
        <p:spPr>
          <a:xfrm>
            <a:off x="10724827" y="7602"/>
            <a:ext cx="1352941" cy="1688595"/>
          </a:xfrm>
          <a:prstGeom prst="rect">
            <a:avLst/>
          </a:prstGeom>
          <a:ln w="12700">
            <a:solidFill>
              <a:schemeClr val="tx1"/>
            </a:solidFill>
          </a:ln>
        </p:spPr>
      </p:pic>
      <p:sp>
        <p:nvSpPr>
          <p:cNvPr id="7" name="Rectangle 6"/>
          <p:cNvSpPr/>
          <p:nvPr/>
        </p:nvSpPr>
        <p:spPr>
          <a:xfrm>
            <a:off x="-107860" y="2493184"/>
            <a:ext cx="4342857" cy="923330"/>
          </a:xfrm>
          <a:prstGeom prst="rect">
            <a:avLst/>
          </a:prstGeom>
          <a:noFill/>
        </p:spPr>
        <p:txBody>
          <a:bodyPr wrap="none" lIns="91440" tIns="45720" rIns="91440" bIns="45720">
            <a:prstTxWarp prst="textArchUp">
              <a:avLst/>
            </a:prstTxWarp>
            <a:spAutoFit/>
          </a:bodyPr>
          <a:lstStyle/>
          <a:p>
            <a:pPr algn="ctr"/>
            <a:r>
              <a:rPr lang="en-US" sz="2400" b="0" cap="none" spc="0" dirty="0" smtClean="0">
                <a:ln w="0"/>
                <a:solidFill>
                  <a:schemeClr val="accent1"/>
                </a:solidFill>
                <a:effectLst>
                  <a:outerShdw blurRad="38100" dist="19050" dir="2700000" algn="tl" rotWithShape="0">
                    <a:schemeClr val="dk1">
                      <a:alpha val="40000"/>
                    </a:schemeClr>
                  </a:outerShdw>
                </a:effectLst>
              </a:rPr>
              <a:t>Competences</a:t>
            </a:r>
            <a:endParaRPr lang="en-US" sz="2400" b="0" cap="none" spc="0" dirty="0">
              <a:ln w="0"/>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6430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753025" cy="1320800"/>
          </a:xfrm>
        </p:spPr>
        <p:txBody>
          <a:bodyPr/>
          <a:lstStyle/>
          <a:p>
            <a:r>
              <a:rPr lang="en-CA" dirty="0" smtClean="0"/>
              <a:t>Supporting Learners in Completing the Task:</a:t>
            </a:r>
            <a:br>
              <a:rPr lang="en-CA" dirty="0" smtClean="0"/>
            </a:br>
            <a:r>
              <a:rPr lang="en-CA" dirty="0" smtClean="0"/>
              <a:t>Building a Learning Block - Sample</a:t>
            </a:r>
            <a:endParaRPr lang="en-CA" dirty="0"/>
          </a:p>
        </p:txBody>
      </p:sp>
      <p:graphicFrame>
        <p:nvGraphicFramePr>
          <p:cNvPr id="5" name="Diagram 4"/>
          <p:cNvGraphicFramePr/>
          <p:nvPr>
            <p:extLst>
              <p:ext uri="{D42A27DB-BD31-4B8C-83A1-F6EECF244321}">
                <p14:modId xmlns:p14="http://schemas.microsoft.com/office/powerpoint/2010/main" val="1653308674"/>
              </p:ext>
            </p:extLst>
          </p:nvPr>
        </p:nvGraphicFramePr>
        <p:xfrm>
          <a:off x="-749373" y="2304943"/>
          <a:ext cx="5625885" cy="4553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ular Callout 2"/>
          <p:cNvSpPr/>
          <p:nvPr/>
        </p:nvSpPr>
        <p:spPr>
          <a:xfrm>
            <a:off x="4169043" y="1381071"/>
            <a:ext cx="7919633" cy="5314197"/>
          </a:xfrm>
          <a:prstGeom prst="wedgeRectCallout">
            <a:avLst>
              <a:gd name="adj1" fmla="val -55889"/>
              <a:gd name="adj2" fmla="val 126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b="1" dirty="0" smtClean="0">
                <a:solidFill>
                  <a:schemeClr val="tx1"/>
                </a:solidFill>
              </a:rPr>
              <a:t>TASK (CLB 3/4 / CEFR A2) </a:t>
            </a:r>
          </a:p>
          <a:p>
            <a:r>
              <a:rPr lang="en-CA" sz="2400" b="1" dirty="0" smtClean="0">
                <a:solidFill>
                  <a:schemeClr val="tx1"/>
                </a:solidFill>
              </a:rPr>
              <a:t>Possible Communicative Activities:</a:t>
            </a:r>
          </a:p>
          <a:p>
            <a:pPr marL="342900" indent="-342900">
              <a:buFont typeface="Arial" panose="020B0604020202020204" pitchFamily="34" charset="0"/>
              <a:buChar char="•"/>
            </a:pPr>
            <a:r>
              <a:rPr lang="en-CA" sz="2400" b="1" dirty="0" smtClean="0">
                <a:solidFill>
                  <a:schemeClr val="tx1"/>
                </a:solidFill>
              </a:rPr>
              <a:t>Reading menus</a:t>
            </a:r>
          </a:p>
          <a:p>
            <a:pPr marL="342900" indent="-342900">
              <a:buFont typeface="Arial" panose="020B0604020202020204" pitchFamily="34" charset="0"/>
              <a:buChar char="•"/>
            </a:pPr>
            <a:r>
              <a:rPr lang="en-CA" sz="2400" b="1" dirty="0" smtClean="0">
                <a:solidFill>
                  <a:schemeClr val="tx1"/>
                </a:solidFill>
              </a:rPr>
              <a:t>Role play</a:t>
            </a:r>
          </a:p>
          <a:p>
            <a:pPr marL="342900" indent="-342900">
              <a:buFont typeface="Arial" panose="020B0604020202020204" pitchFamily="34" charset="0"/>
              <a:buChar char="•"/>
            </a:pPr>
            <a:r>
              <a:rPr lang="en-CA" sz="2400" b="1" dirty="0" smtClean="0">
                <a:solidFill>
                  <a:schemeClr val="tx1"/>
                </a:solidFill>
              </a:rPr>
              <a:t>Inside/Outside Circle to practise greetings, leave taking and goodwill expressions</a:t>
            </a:r>
          </a:p>
          <a:p>
            <a:pPr marL="342900" indent="-342900">
              <a:buFont typeface="Arial" panose="020B0604020202020204" pitchFamily="34" charset="0"/>
              <a:buChar char="•"/>
            </a:pPr>
            <a:r>
              <a:rPr lang="en-CA" sz="2400" b="1" dirty="0" smtClean="0">
                <a:solidFill>
                  <a:schemeClr val="tx1"/>
                </a:solidFill>
              </a:rPr>
              <a:t>Calculating tip</a:t>
            </a:r>
          </a:p>
          <a:p>
            <a:pPr marL="342900" indent="-342900">
              <a:buFont typeface="Arial" panose="020B0604020202020204" pitchFamily="34" charset="0"/>
              <a:buChar char="•"/>
            </a:pPr>
            <a:r>
              <a:rPr lang="en-CA" sz="2400" b="1" dirty="0" smtClean="0">
                <a:solidFill>
                  <a:schemeClr val="tx1"/>
                </a:solidFill>
              </a:rPr>
              <a:t>Exploring international food</a:t>
            </a:r>
          </a:p>
          <a:p>
            <a:pPr marL="342900" indent="-342900">
              <a:buFont typeface="Arial" panose="020B0604020202020204" pitchFamily="34" charset="0"/>
              <a:buChar char="•"/>
            </a:pPr>
            <a:r>
              <a:rPr lang="en-CA" sz="2400" b="1" dirty="0" smtClean="0">
                <a:solidFill>
                  <a:schemeClr val="tx1"/>
                </a:solidFill>
              </a:rPr>
              <a:t>Class survey on food preferences</a:t>
            </a:r>
          </a:p>
          <a:p>
            <a:pPr marL="342900" indent="-342900">
              <a:buFont typeface="Arial" panose="020B0604020202020204" pitchFamily="34" charset="0"/>
              <a:buChar char="•"/>
            </a:pPr>
            <a:r>
              <a:rPr lang="en-CA" sz="2400" b="1" dirty="0" smtClean="0">
                <a:solidFill>
                  <a:schemeClr val="tx1"/>
                </a:solidFill>
              </a:rPr>
              <a:t>Food safety (Dine Safe)</a:t>
            </a:r>
          </a:p>
          <a:p>
            <a:pPr marL="342900" indent="-342900">
              <a:buFont typeface="Arial" panose="020B0604020202020204" pitchFamily="34" charset="0"/>
              <a:buChar char="•"/>
            </a:pPr>
            <a:r>
              <a:rPr lang="en-CA" sz="2400" b="1" dirty="0" smtClean="0">
                <a:solidFill>
                  <a:schemeClr val="tx1"/>
                </a:solidFill>
              </a:rPr>
              <a:t>Practising expressions of politeness</a:t>
            </a:r>
          </a:p>
          <a:p>
            <a:pPr marL="342900" indent="-342900">
              <a:buFont typeface="Arial" panose="020B0604020202020204" pitchFamily="34" charset="0"/>
              <a:buChar char="•"/>
            </a:pPr>
            <a:r>
              <a:rPr lang="en-CA" sz="2400" b="1" dirty="0" smtClean="0">
                <a:solidFill>
                  <a:schemeClr val="tx1"/>
                </a:solidFill>
              </a:rPr>
              <a:t>Interactive PPT to build vocabulary</a:t>
            </a:r>
          </a:p>
          <a:p>
            <a:pPr marL="342900" indent="-342900">
              <a:buFont typeface="Arial" panose="020B0604020202020204" pitchFamily="34" charset="0"/>
              <a:buChar char="•"/>
            </a:pPr>
            <a:r>
              <a:rPr lang="en-CA" sz="2400" b="1" dirty="0" smtClean="0">
                <a:solidFill>
                  <a:schemeClr val="tx1"/>
                </a:solidFill>
              </a:rPr>
              <a:t>Understanding a restaurant bill</a:t>
            </a:r>
          </a:p>
          <a:p>
            <a:pPr marL="342900" indent="-342900">
              <a:buFont typeface="Arial" panose="020B0604020202020204" pitchFamily="34" charset="0"/>
              <a:buChar char="•"/>
            </a:pPr>
            <a:endParaRPr lang="en-CA" sz="2400" b="1" dirty="0" smtClean="0">
              <a:solidFill>
                <a:schemeClr val="tx1"/>
              </a:solidFill>
            </a:endParaRPr>
          </a:p>
        </p:txBody>
      </p:sp>
      <p:pic>
        <p:nvPicPr>
          <p:cNvPr id="6" name="Picture 5" descr="Living-in-English_Discovering-Durham.pdf - Adobe Acrobat Pro"/>
          <p:cNvPicPr>
            <a:picLocks noChangeAspect="1"/>
          </p:cNvPicPr>
          <p:nvPr/>
        </p:nvPicPr>
        <p:blipFill rotWithShape="1">
          <a:blip r:embed="rId8">
            <a:extLst>
              <a:ext uri="{28A0092B-C50C-407E-A947-70E740481C1C}">
                <a14:useLocalDpi xmlns:a14="http://schemas.microsoft.com/office/drawing/2010/main" val="0"/>
              </a:ext>
            </a:extLst>
          </a:blip>
          <a:srcRect l="34067" t="15412" r="32627" b="7253"/>
          <a:stretch/>
        </p:blipFill>
        <p:spPr>
          <a:xfrm>
            <a:off x="10724827" y="7602"/>
            <a:ext cx="1352941" cy="1688595"/>
          </a:xfrm>
          <a:prstGeom prst="rect">
            <a:avLst/>
          </a:prstGeom>
          <a:ln w="12700">
            <a:solidFill>
              <a:schemeClr val="tx1"/>
            </a:solidFill>
          </a:ln>
        </p:spPr>
      </p:pic>
      <p:sp>
        <p:nvSpPr>
          <p:cNvPr id="7" name="Rectangle 6"/>
          <p:cNvSpPr/>
          <p:nvPr/>
        </p:nvSpPr>
        <p:spPr>
          <a:xfrm>
            <a:off x="-107860" y="2493184"/>
            <a:ext cx="4342857" cy="923330"/>
          </a:xfrm>
          <a:prstGeom prst="rect">
            <a:avLst/>
          </a:prstGeom>
          <a:noFill/>
        </p:spPr>
        <p:txBody>
          <a:bodyPr wrap="none" lIns="91440" tIns="45720" rIns="91440" bIns="45720">
            <a:prstTxWarp prst="textArchUp">
              <a:avLst/>
            </a:prstTxWarp>
            <a:spAutoFit/>
          </a:bodyPr>
          <a:lstStyle/>
          <a:p>
            <a:pPr algn="ctr"/>
            <a:r>
              <a:rPr lang="en-US" sz="2400" b="0" cap="none" spc="0" dirty="0" smtClean="0">
                <a:ln w="0"/>
                <a:solidFill>
                  <a:schemeClr val="accent1"/>
                </a:solidFill>
                <a:effectLst>
                  <a:outerShdw blurRad="38100" dist="19050" dir="2700000" algn="tl" rotWithShape="0">
                    <a:schemeClr val="dk1">
                      <a:alpha val="40000"/>
                    </a:schemeClr>
                  </a:outerShdw>
                </a:effectLst>
              </a:rPr>
              <a:t>Competences</a:t>
            </a:r>
            <a:endParaRPr lang="en-US" sz="2400" b="0" cap="none" spc="0" dirty="0">
              <a:ln w="0"/>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1561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7334" y="282633"/>
            <a:ext cx="975302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dirty="0" smtClean="0"/>
              <a:t>Voice – Instructors</a:t>
            </a:r>
            <a:endParaRPr lang="en-CA" dirty="0"/>
          </a:p>
        </p:txBody>
      </p:sp>
      <p:sp>
        <p:nvSpPr>
          <p:cNvPr id="5" name="Rectangle 4"/>
          <p:cNvSpPr/>
          <p:nvPr/>
        </p:nvSpPr>
        <p:spPr>
          <a:xfrm>
            <a:off x="427952" y="967048"/>
            <a:ext cx="8749299" cy="5632311"/>
          </a:xfrm>
          <a:prstGeom prst="rect">
            <a:avLst/>
          </a:prstGeom>
          <a:solidFill>
            <a:schemeClr val="accent1">
              <a:lumMod val="20000"/>
              <a:lumOff val="80000"/>
            </a:schemeClr>
          </a:solidFill>
        </p:spPr>
        <p:txBody>
          <a:bodyPr wrap="square">
            <a:spAutoFit/>
          </a:bodyPr>
          <a:lstStyle/>
          <a:p>
            <a:pPr algn="ctr"/>
            <a:r>
              <a:rPr lang="en-US" sz="2400" i="1" dirty="0">
                <a:latin typeface="Calibri" panose="020F0502020204030204" pitchFamily="34" charset="0"/>
                <a:cs typeface="Calibri" panose="020F0502020204030204" pitchFamily="34" charset="0"/>
              </a:rPr>
              <a:t>“I stayed more focused [in lesson planning]. I kept coming back to the question, how is this going to help my students perform the task</a:t>
            </a:r>
            <a:r>
              <a:rPr lang="en-US" sz="2400" i="1" dirty="0" smtClean="0">
                <a:latin typeface="Calibri" panose="020F0502020204030204" pitchFamily="34" charset="0"/>
                <a:cs typeface="Calibri" panose="020F0502020204030204" pitchFamily="34" charset="0"/>
              </a:rPr>
              <a:t>?”</a:t>
            </a:r>
          </a:p>
          <a:p>
            <a:pPr algn="ctr"/>
            <a:endParaRPr lang="en-US" sz="2400" i="1" dirty="0">
              <a:latin typeface="Calibri" panose="020F0502020204030204" pitchFamily="34" charset="0"/>
              <a:cs typeface="Calibri" panose="020F0502020204030204" pitchFamily="34" charset="0"/>
            </a:endParaRPr>
          </a:p>
          <a:p>
            <a:pPr algn="ctr"/>
            <a:r>
              <a:rPr lang="en-CA" sz="2400" i="1" dirty="0">
                <a:latin typeface="Calibri" panose="020F0502020204030204" pitchFamily="34" charset="0"/>
                <a:cs typeface="Calibri" panose="020F0502020204030204" pitchFamily="34" charset="0"/>
              </a:rPr>
              <a:t>“Learning was impacted because lesson planning was improved. So, it was more directed for the students so they could focus on exactly what was needed to perform the task.”</a:t>
            </a:r>
            <a:endParaRPr lang="en-CA" sz="2400" i="1" dirty="0" smtClean="0">
              <a:latin typeface="Calibri" panose="020F0502020204030204" pitchFamily="34" charset="0"/>
              <a:ea typeface="Calibri" panose="020F0502020204030204" pitchFamily="34" charset="0"/>
              <a:cs typeface="Calibri" panose="020F0502020204030204" pitchFamily="34" charset="0"/>
            </a:endParaRPr>
          </a:p>
          <a:p>
            <a:pPr algn="ctr"/>
            <a:endParaRPr lang="en-CA" sz="2400"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n-CA" sz="2400" i="1"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n-CA" sz="2400" i="1" dirty="0" smtClean="0">
                <a:latin typeface="Calibri" panose="020F0502020204030204" pitchFamily="34" charset="0"/>
                <a:ea typeface="Calibri" panose="020F0502020204030204" pitchFamily="34" charset="0"/>
                <a:cs typeface="Times New Roman" panose="02020603050405020304" pitchFamily="18" charset="0"/>
              </a:rPr>
              <a:t>“</a:t>
            </a:r>
            <a:r>
              <a:rPr lang="en-CA" sz="2400" i="1" dirty="0">
                <a:latin typeface="Calibri" panose="020F0502020204030204" pitchFamily="34" charset="0"/>
                <a:ea typeface="Calibri" panose="020F0502020204030204" pitchFamily="34" charset="0"/>
                <a:cs typeface="Times New Roman" panose="02020603050405020304" pitchFamily="18" charset="0"/>
              </a:rPr>
              <a:t>My advice would be to embrace task-based learning. </a:t>
            </a:r>
            <a:r>
              <a:rPr lang="en-CA" sz="2400" i="1" dirty="0" smtClean="0">
                <a:latin typeface="Calibri" panose="020F0502020204030204" pitchFamily="34" charset="0"/>
                <a:ea typeface="Calibri" panose="020F0502020204030204" pitchFamily="34" charset="0"/>
                <a:cs typeface="Times New Roman" panose="02020603050405020304" pitchFamily="18" charset="0"/>
              </a:rPr>
              <a:t>[…] When </a:t>
            </a:r>
            <a:r>
              <a:rPr lang="en-CA" sz="2400" i="1" dirty="0">
                <a:latin typeface="Calibri" panose="020F0502020204030204" pitchFamily="34" charset="0"/>
                <a:ea typeface="Calibri" panose="020F0502020204030204" pitchFamily="34" charset="0"/>
                <a:cs typeface="Times New Roman" panose="02020603050405020304" pitchFamily="18" charset="0"/>
              </a:rPr>
              <a:t>they’re up and about and they’re doing things, and they’re not just sitting there copying anything, but they are doing the actual </a:t>
            </a:r>
            <a:r>
              <a:rPr lang="en-CA" sz="2400" i="1" dirty="0" smtClean="0">
                <a:latin typeface="Calibri" panose="020F0502020204030204" pitchFamily="34" charset="0"/>
                <a:ea typeface="Calibri" panose="020F0502020204030204" pitchFamily="34" charset="0"/>
                <a:cs typeface="Times New Roman" panose="02020603050405020304" pitchFamily="18" charset="0"/>
              </a:rPr>
              <a:t>task/activities, </a:t>
            </a:r>
            <a:r>
              <a:rPr lang="en-CA" sz="2400" i="1" dirty="0">
                <a:latin typeface="Calibri" panose="020F0502020204030204" pitchFamily="34" charset="0"/>
                <a:ea typeface="Calibri" panose="020F0502020204030204" pitchFamily="34" charset="0"/>
                <a:cs typeface="Times New Roman" panose="02020603050405020304" pitchFamily="18" charset="0"/>
              </a:rPr>
              <a:t>t</a:t>
            </a:r>
            <a:r>
              <a:rPr lang="en-CA" sz="2400" i="1" dirty="0" smtClean="0">
                <a:latin typeface="Calibri" panose="020F0502020204030204" pitchFamily="34" charset="0"/>
                <a:ea typeface="Calibri" panose="020F0502020204030204" pitchFamily="34" charset="0"/>
                <a:cs typeface="Times New Roman" panose="02020603050405020304" pitchFamily="18" charset="0"/>
              </a:rPr>
              <a:t>hey </a:t>
            </a:r>
            <a:r>
              <a:rPr lang="en-CA" sz="2400" i="1" dirty="0">
                <a:latin typeface="Calibri" panose="020F0502020204030204" pitchFamily="34" charset="0"/>
                <a:ea typeface="Calibri" panose="020F0502020204030204" pitchFamily="34" charset="0"/>
                <a:cs typeface="Times New Roman" panose="02020603050405020304" pitchFamily="18" charset="0"/>
              </a:rPr>
              <a:t>learn better that way I think and it’s something that they can go and </a:t>
            </a:r>
            <a:r>
              <a:rPr lang="en-CA" sz="2400" i="1" dirty="0" smtClean="0">
                <a:latin typeface="Calibri" panose="020F0502020204030204" pitchFamily="34" charset="0"/>
                <a:ea typeface="Calibri" panose="020F0502020204030204" pitchFamily="34" charset="0"/>
                <a:cs typeface="Times New Roman" panose="02020603050405020304" pitchFamily="18" charset="0"/>
              </a:rPr>
              <a:t>practise </a:t>
            </a:r>
            <a:r>
              <a:rPr lang="en-CA" sz="2400" i="1" dirty="0">
                <a:latin typeface="Calibri" panose="020F0502020204030204" pitchFamily="34" charset="0"/>
                <a:ea typeface="Calibri" panose="020F0502020204030204" pitchFamily="34" charset="0"/>
                <a:cs typeface="Times New Roman" panose="02020603050405020304" pitchFamily="18" charset="0"/>
              </a:rPr>
              <a:t>on the outside. So I would say, embrace it, use it more in your class, and it will benefit your </a:t>
            </a:r>
            <a:r>
              <a:rPr lang="en-CA" sz="2400" i="1" dirty="0" smtClean="0">
                <a:latin typeface="Calibri" panose="020F0502020204030204" pitchFamily="34" charset="0"/>
                <a:ea typeface="Calibri" panose="020F0502020204030204" pitchFamily="34" charset="0"/>
                <a:cs typeface="Times New Roman" panose="02020603050405020304" pitchFamily="18" charset="0"/>
              </a:rPr>
              <a:t>students greatly.” (ESL Instructor)</a:t>
            </a:r>
            <a:endParaRPr lang="fr-CA" sz="2400" i="1" dirty="0"/>
          </a:p>
        </p:txBody>
      </p:sp>
    </p:spTree>
    <p:extLst>
      <p:ext uri="{BB962C8B-B14F-4D97-AF65-F5344CB8AC3E}">
        <p14:creationId xmlns:p14="http://schemas.microsoft.com/office/powerpoint/2010/main" val="233238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7334" y="282633"/>
            <a:ext cx="975302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dirty="0" smtClean="0"/>
              <a:t>Voice – Language Learners</a:t>
            </a:r>
            <a:endParaRPr lang="en-CA" dirty="0"/>
          </a:p>
        </p:txBody>
      </p:sp>
      <p:pic>
        <p:nvPicPr>
          <p:cNvPr id="5" name="Learners - Video - CLB 3 only -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263" y="1056290"/>
            <a:ext cx="9031651" cy="5076410"/>
          </a:xfrm>
          <a:prstGeom prst="rect">
            <a:avLst/>
          </a:prstGeom>
        </p:spPr>
      </p:pic>
    </p:spTree>
    <p:extLst>
      <p:ext uri="{BB962C8B-B14F-4D97-AF65-F5344CB8AC3E}">
        <p14:creationId xmlns:p14="http://schemas.microsoft.com/office/powerpoint/2010/main" val="1803358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827" y="1861332"/>
            <a:ext cx="11209867" cy="2411411"/>
          </a:xfrm>
          <a:solidFill>
            <a:schemeClr val="accent1">
              <a:lumMod val="20000"/>
              <a:lumOff val="80000"/>
            </a:schemeClr>
          </a:solidFill>
        </p:spPr>
        <p:txBody>
          <a:bodyPr>
            <a:normAutofit/>
          </a:bodyPr>
          <a:lstStyle/>
          <a:p>
            <a:pPr marL="0" indent="0" algn="ctr">
              <a:buNone/>
            </a:pPr>
            <a:endParaRPr lang="en-CA" sz="3200" dirty="0" smtClean="0"/>
          </a:p>
          <a:p>
            <a:pPr marL="0" indent="0" algn="ctr">
              <a:buNone/>
            </a:pPr>
            <a:r>
              <a:rPr lang="en-CA" sz="3200" dirty="0" smtClean="0"/>
              <a:t>For more detailed information on this project, please visit</a:t>
            </a:r>
            <a:r>
              <a:rPr lang="en-CA" sz="3200" dirty="0"/>
              <a:t> </a:t>
            </a:r>
            <a:endParaRPr lang="en-CA" sz="3200" dirty="0" smtClean="0"/>
          </a:p>
          <a:p>
            <a:pPr marL="0" indent="0" algn="ctr">
              <a:buNone/>
            </a:pPr>
            <a:r>
              <a:rPr lang="en-CA" sz="3600" dirty="0" smtClean="0">
                <a:hlinkClick r:id="rId3"/>
              </a:rPr>
              <a:t>www.dce.ca</a:t>
            </a:r>
            <a:endParaRPr lang="en-CA" sz="3600" dirty="0" smtClean="0"/>
          </a:p>
          <a:p>
            <a:pPr marL="0" indent="0" algn="ctr">
              <a:buNone/>
            </a:pPr>
            <a:endParaRPr lang="en-CA" sz="3200" dirty="0" smtClean="0"/>
          </a:p>
        </p:txBody>
      </p:sp>
    </p:spTree>
    <p:extLst>
      <p:ext uri="{BB962C8B-B14F-4D97-AF65-F5344CB8AC3E}">
        <p14:creationId xmlns:p14="http://schemas.microsoft.com/office/powerpoint/2010/main" val="599114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7712" y="0"/>
            <a:ext cx="9136148" cy="829340"/>
          </a:xfrm>
        </p:spPr>
        <p:txBody>
          <a:bodyPr/>
          <a:lstStyle/>
          <a:p>
            <a:r>
              <a:rPr lang="en-US" dirty="0" smtClean="0"/>
              <a:t>References </a:t>
            </a:r>
            <a:endParaRPr lang="en-US" dirty="0"/>
          </a:p>
        </p:txBody>
      </p:sp>
      <p:sp>
        <p:nvSpPr>
          <p:cNvPr id="6" name="Content Placeholder 5"/>
          <p:cNvSpPr>
            <a:spLocks noGrp="1"/>
          </p:cNvSpPr>
          <p:nvPr>
            <p:ph idx="1"/>
          </p:nvPr>
        </p:nvSpPr>
        <p:spPr>
          <a:xfrm>
            <a:off x="297712" y="829340"/>
            <a:ext cx="9675628" cy="6028659"/>
          </a:xfrm>
        </p:spPr>
        <p:txBody>
          <a:bodyPr>
            <a:normAutofit fontScale="62500" lnSpcReduction="20000"/>
          </a:bodyPr>
          <a:lstStyle/>
          <a:p>
            <a:pPr marL="0" indent="0">
              <a:buNone/>
            </a:pPr>
            <a:r>
              <a:rPr lang="en-CA" dirty="0" smtClean="0"/>
              <a:t>Centre </a:t>
            </a:r>
            <a:r>
              <a:rPr lang="en-CA" dirty="0"/>
              <a:t>for Canadian Language Benchmarks. (2012</a:t>
            </a:r>
            <a:r>
              <a:rPr lang="en-CA" i="1" dirty="0"/>
              <a:t>). Canadian Language Benchmarks: English as a Second Language for Adults. </a:t>
            </a:r>
            <a:r>
              <a:rPr lang="en-CA" dirty="0"/>
              <a:t>Ottawa: Citizenship and Immigration Canada</a:t>
            </a:r>
            <a:r>
              <a:rPr lang="en-CA" dirty="0" smtClean="0"/>
              <a:t>. Retrieved </a:t>
            </a:r>
            <a:r>
              <a:rPr lang="en-CA" dirty="0"/>
              <a:t>from </a:t>
            </a:r>
            <a:r>
              <a:rPr lang="en-CA" dirty="0">
                <a:hlinkClick r:id="rId3"/>
              </a:rPr>
              <a:t>http://</a:t>
            </a:r>
            <a:r>
              <a:rPr lang="en-CA" dirty="0" smtClean="0">
                <a:hlinkClick r:id="rId3"/>
              </a:rPr>
              <a:t>www.language.ca/index.cfm?Voir=sections&amp;Id=17355&amp;M=4038&amp;Repertoire_No=2137991327</a:t>
            </a:r>
            <a:endParaRPr lang="en-CA" dirty="0" smtClean="0"/>
          </a:p>
          <a:p>
            <a:pPr marL="0" indent="0">
              <a:buNone/>
            </a:pPr>
            <a:endParaRPr lang="en-CA" dirty="0"/>
          </a:p>
          <a:p>
            <a:pPr marL="0" indent="0">
              <a:buNone/>
            </a:pPr>
            <a:r>
              <a:rPr lang="en-CA" dirty="0" smtClean="0"/>
              <a:t>Centre </a:t>
            </a:r>
            <a:r>
              <a:rPr lang="en-CA" dirty="0"/>
              <a:t>for Canadian Language Benchmarks. </a:t>
            </a:r>
            <a:r>
              <a:rPr lang="fr-FR" dirty="0"/>
              <a:t>(2012</a:t>
            </a:r>
            <a:r>
              <a:rPr lang="fr-FR" i="1" dirty="0"/>
              <a:t>). </a:t>
            </a:r>
            <a:r>
              <a:rPr lang="fr-CA" i="1" dirty="0"/>
              <a:t>Niveaux de compétence linguistique canadiens: Français langue seconde pour adultes. </a:t>
            </a:r>
            <a:r>
              <a:rPr lang="en-GB" dirty="0"/>
              <a:t>Ottawa: Citizenship and Immigration Canada</a:t>
            </a:r>
            <a:r>
              <a:rPr lang="en-GB" dirty="0" smtClean="0"/>
              <a:t>. </a:t>
            </a:r>
            <a:r>
              <a:rPr lang="en-GB" dirty="0"/>
              <a:t>Retrieved from </a:t>
            </a:r>
            <a:r>
              <a:rPr lang="en-GB" dirty="0">
                <a:hlinkClick r:id="rId4"/>
              </a:rPr>
              <a:t>http://</a:t>
            </a:r>
            <a:r>
              <a:rPr lang="en-GB" dirty="0" smtClean="0">
                <a:hlinkClick r:id="rId4"/>
              </a:rPr>
              <a:t>www.cic.gc.ca/francais/pdf/pub/competence-linguistique.pdf</a:t>
            </a:r>
            <a:endParaRPr lang="en-GB" dirty="0" smtClean="0"/>
          </a:p>
          <a:p>
            <a:pPr marL="0" indent="0">
              <a:buNone/>
            </a:pPr>
            <a:endParaRPr lang="en-GB" dirty="0" smtClean="0"/>
          </a:p>
          <a:p>
            <a:pPr marL="0" indent="0">
              <a:buNone/>
            </a:pPr>
            <a:r>
              <a:rPr lang="en-CA" dirty="0" smtClean="0"/>
              <a:t>Council </a:t>
            </a:r>
            <a:r>
              <a:rPr lang="en-CA" dirty="0"/>
              <a:t>of Europe (2001). </a:t>
            </a:r>
            <a:r>
              <a:rPr lang="en-CA" i="1" dirty="0"/>
              <a:t>Common European Framework of Reference for Languages: Learning, Teaching, Assessment.</a:t>
            </a:r>
            <a:r>
              <a:rPr lang="en-CA" dirty="0"/>
              <a:t> </a:t>
            </a:r>
            <a:r>
              <a:rPr lang="fr-FR" dirty="0"/>
              <a:t>Strasbourg: </a:t>
            </a:r>
            <a:r>
              <a:rPr lang="fr-FR" dirty="0" err="1"/>
              <a:t>Language</a:t>
            </a:r>
            <a:r>
              <a:rPr lang="fr-FR" dirty="0"/>
              <a:t> Policy Unit</a:t>
            </a:r>
            <a:r>
              <a:rPr lang="fr-FR" dirty="0" smtClean="0"/>
              <a:t>. </a:t>
            </a:r>
            <a:r>
              <a:rPr lang="fr-FR" dirty="0" err="1" smtClean="0"/>
              <a:t>Retrieved</a:t>
            </a:r>
            <a:r>
              <a:rPr lang="fr-FR" dirty="0" smtClean="0"/>
              <a:t> </a:t>
            </a:r>
            <a:r>
              <a:rPr lang="fr-FR" dirty="0" err="1" smtClean="0"/>
              <a:t>from</a:t>
            </a:r>
            <a:r>
              <a:rPr lang="fr-FR" dirty="0"/>
              <a:t> </a:t>
            </a:r>
            <a:r>
              <a:rPr lang="fr-FR" dirty="0">
                <a:hlinkClick r:id="rId5"/>
              </a:rPr>
              <a:t>http://</a:t>
            </a:r>
            <a:r>
              <a:rPr lang="fr-FR" dirty="0" smtClean="0">
                <a:hlinkClick r:id="rId5"/>
              </a:rPr>
              <a:t>www.coe.int/t/dg4/linguistic/Source/Framework_EN.pdf</a:t>
            </a:r>
            <a:endParaRPr lang="fr-FR" dirty="0"/>
          </a:p>
          <a:p>
            <a:pPr marL="0" indent="0">
              <a:buNone/>
            </a:pPr>
            <a:endParaRPr lang="is-IS" dirty="0"/>
          </a:p>
          <a:p>
            <a:pPr marL="0" indent="0">
              <a:buNone/>
            </a:pPr>
            <a:r>
              <a:rPr lang="en-US" dirty="0"/>
              <a:t>Durham Immigration </a:t>
            </a:r>
            <a:r>
              <a:rPr lang="en-US" dirty="0" smtClean="0"/>
              <a:t>Portal. </a:t>
            </a:r>
            <a:r>
              <a:rPr lang="en-US" dirty="0"/>
              <a:t>(2016). Retrieved from </a:t>
            </a:r>
            <a:r>
              <a:rPr lang="en-US" u="sng" dirty="0">
                <a:hlinkClick r:id="rId6"/>
              </a:rPr>
              <a:t>https://</a:t>
            </a:r>
            <a:r>
              <a:rPr lang="en-US" u="sng" dirty="0" smtClean="0">
                <a:hlinkClick r:id="rId6"/>
              </a:rPr>
              <a:t>www.durhamimmigration.ca/Pages/home.aspx</a:t>
            </a:r>
            <a:endParaRPr lang="en-CA" dirty="0"/>
          </a:p>
          <a:p>
            <a:pPr marL="0" indent="0">
              <a:buNone/>
            </a:pPr>
            <a:endParaRPr lang="en-US" dirty="0" smtClean="0"/>
          </a:p>
          <a:p>
            <a:pPr marL="0" indent="0">
              <a:buNone/>
            </a:pPr>
            <a:r>
              <a:rPr lang="en-US" dirty="0" smtClean="0"/>
              <a:t>Grants Ontario. (2015). </a:t>
            </a:r>
            <a:r>
              <a:rPr lang="en-US" i="1" dirty="0" smtClean="0"/>
              <a:t>Municipal Immigration Information Online.</a:t>
            </a:r>
            <a:r>
              <a:rPr lang="en-US" dirty="0" smtClean="0"/>
              <a:t> </a:t>
            </a:r>
            <a:r>
              <a:rPr lang="en-US" dirty="0"/>
              <a:t>Retrieved from </a:t>
            </a:r>
            <a:r>
              <a:rPr lang="en-US" dirty="0">
                <a:hlinkClick r:id="rId7"/>
              </a:rPr>
              <a:t>http://</a:t>
            </a:r>
            <a:r>
              <a:rPr lang="en-US" dirty="0" smtClean="0">
                <a:hlinkClick r:id="rId7"/>
              </a:rPr>
              <a:t>www.grants.gov.on.ca/GrantsPortal/en/OntarioGrants/GrantOpportunities/OSAPQA005152</a:t>
            </a:r>
            <a:endParaRPr lang="en-US" dirty="0" smtClean="0"/>
          </a:p>
          <a:p>
            <a:pPr marL="0" indent="0">
              <a:buNone/>
            </a:pPr>
            <a:endParaRPr lang="en-US" dirty="0" smtClean="0"/>
          </a:p>
          <a:p>
            <a:pPr marL="0" indent="0">
              <a:buNone/>
            </a:pPr>
            <a:r>
              <a:rPr lang="en-US" dirty="0" smtClean="0"/>
              <a:t>Hunter</a:t>
            </a:r>
            <a:r>
              <a:rPr lang="en-US" dirty="0"/>
              <a:t>, D. </a:t>
            </a:r>
            <a:r>
              <a:rPr lang="en-US" dirty="0" smtClean="0"/>
              <a:t>&amp; Collins</a:t>
            </a:r>
            <a:r>
              <a:rPr lang="en-US" dirty="0"/>
              <a:t>, G</a:t>
            </a:r>
            <a:r>
              <a:rPr lang="en-US" dirty="0" smtClean="0"/>
              <a:t>.(</a:t>
            </a:r>
            <a:r>
              <a:rPr lang="en-US" dirty="0"/>
              <a:t>2013). </a:t>
            </a:r>
            <a:r>
              <a:rPr lang="en-US" i="1" dirty="0"/>
              <a:t>Exploring the Region of Durham through Task-based Learning: Living in English, Discovering Durham. </a:t>
            </a:r>
            <a:r>
              <a:rPr lang="en-US" dirty="0"/>
              <a:t>Retrieved from </a:t>
            </a:r>
            <a:r>
              <a:rPr lang="en-US" u="sng" dirty="0">
                <a:hlinkClick r:id="rId8"/>
              </a:rPr>
              <a:t>https://www.durhamimmigration.ca/learning/Documents/Living-in-English_Discovering-Durham.pdf</a:t>
            </a:r>
            <a:endParaRPr lang="en-CA" dirty="0"/>
          </a:p>
          <a:p>
            <a:pPr marL="0" indent="0">
              <a:buNone/>
            </a:pPr>
            <a:endParaRPr lang="en-CA" dirty="0" smtClean="0"/>
          </a:p>
          <a:p>
            <a:pPr marL="0" indent="0">
              <a:buNone/>
            </a:pPr>
            <a:r>
              <a:rPr lang="en-CA" dirty="0"/>
              <a:t>Ontario Ministry of Citizenship and Immigration. </a:t>
            </a:r>
            <a:r>
              <a:rPr lang="en-CA" dirty="0" smtClean="0"/>
              <a:t>(</a:t>
            </a:r>
            <a:r>
              <a:rPr lang="en-CA" dirty="0"/>
              <a:t>2012</a:t>
            </a:r>
            <a:r>
              <a:rPr lang="en-CA" dirty="0" smtClean="0"/>
              <a:t>).  </a:t>
            </a:r>
            <a:r>
              <a:rPr lang="en-CA" i="1" dirty="0"/>
              <a:t>A New Direction: </a:t>
            </a:r>
            <a:r>
              <a:rPr lang="en-CA" i="1" dirty="0" smtClean="0"/>
              <a:t>Ontario’s </a:t>
            </a:r>
            <a:r>
              <a:rPr lang="en-CA" i="1" dirty="0"/>
              <a:t>Immigration Strategy. </a:t>
            </a:r>
            <a:r>
              <a:rPr lang="en-CA" dirty="0"/>
              <a:t>Retrieved from</a:t>
            </a:r>
            <a:r>
              <a:rPr lang="en-CA" i="1" dirty="0"/>
              <a:t> </a:t>
            </a:r>
            <a:r>
              <a:rPr lang="en-CA" i="1" dirty="0">
                <a:hlinkClick r:id="rId9"/>
              </a:rPr>
              <a:t>http://</a:t>
            </a:r>
            <a:r>
              <a:rPr lang="en-CA" i="1" dirty="0" smtClean="0">
                <a:hlinkClick r:id="rId9"/>
              </a:rPr>
              <a:t>www.citizenship.gov.on.ca/english/keyinitiatives/imm_str/strategy/strategy.pdf</a:t>
            </a:r>
            <a:endParaRPr lang="en-CA" i="1" dirty="0" smtClean="0"/>
          </a:p>
          <a:p>
            <a:pPr marL="0" indent="0">
              <a:buNone/>
            </a:pPr>
            <a:endParaRPr lang="en-CA" i="1" dirty="0"/>
          </a:p>
          <a:p>
            <a:pPr marL="0" indent="0">
              <a:buNone/>
            </a:pPr>
            <a:r>
              <a:rPr lang="en-CA" dirty="0" smtClean="0"/>
              <a:t>Ontario Ministry of Education. (2010). </a:t>
            </a:r>
            <a:r>
              <a:rPr lang="en-CA" i="1" dirty="0" smtClean="0"/>
              <a:t>Growing Success: Assessment, Evaluation and Reporting in Ontario’s Schools.</a:t>
            </a:r>
            <a:r>
              <a:rPr lang="en-CA" dirty="0" smtClean="0"/>
              <a:t>  Retrieved </a:t>
            </a:r>
            <a:r>
              <a:rPr lang="en-CA" dirty="0"/>
              <a:t>from </a:t>
            </a:r>
            <a:r>
              <a:rPr lang="en-CA" dirty="0">
                <a:hlinkClick r:id="rId10"/>
              </a:rPr>
              <a:t>http://</a:t>
            </a:r>
            <a:r>
              <a:rPr lang="en-CA" dirty="0" smtClean="0">
                <a:hlinkClick r:id="rId10"/>
              </a:rPr>
              <a:t>www.edu.gov.on.ca/eng/policyfunding/growSuccess.pdf</a:t>
            </a:r>
            <a:endParaRPr lang="en-CA" dirty="0" smtClean="0"/>
          </a:p>
          <a:p>
            <a:pPr marL="0" indent="0">
              <a:buNone/>
            </a:pPr>
            <a:endParaRPr lang="en-CA" dirty="0" smtClean="0"/>
          </a:p>
          <a:p>
            <a:pPr marL="0" indent="0">
              <a:buNone/>
            </a:pPr>
            <a:r>
              <a:rPr lang="en-CA" dirty="0"/>
              <a:t>Piccardo, E. (2014). </a:t>
            </a:r>
            <a:r>
              <a:rPr lang="en-CA" i="1" dirty="0"/>
              <a:t>From Communicative to Action-oriented: a Research Pathways</a:t>
            </a:r>
            <a:r>
              <a:rPr lang="en-CA" dirty="0"/>
              <a:t>. CSC. Government of Ontario and the Government of Canada/Canadian Heritage. Available at: </a:t>
            </a:r>
            <a:r>
              <a:rPr lang="en-CA" u="sng" dirty="0">
                <a:hlinkClick r:id="rId11"/>
              </a:rPr>
              <a:t>http://www.curriculum.org/storage/241/1408622981/TAGGED_DOCUMENT_%28CSC605_Research_Guide_English%29_01.pdf</a:t>
            </a: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is-IS" dirty="0"/>
          </a:p>
        </p:txBody>
      </p:sp>
    </p:spTree>
    <p:extLst>
      <p:ext uri="{BB962C8B-B14F-4D97-AF65-F5344CB8AC3E}">
        <p14:creationId xmlns:p14="http://schemas.microsoft.com/office/powerpoint/2010/main" val="96608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83" y="330926"/>
            <a:ext cx="9823141" cy="539931"/>
          </a:xfrm>
        </p:spPr>
        <p:txBody>
          <a:bodyPr>
            <a:normAutofit fontScale="90000"/>
          </a:bodyPr>
          <a:lstStyle/>
          <a:p>
            <a:r>
              <a:rPr lang="en-US" dirty="0" smtClean="0"/>
              <a:t>Potential Benefits from Implementing this Project</a:t>
            </a:r>
            <a:br>
              <a:rPr lang="en-US" dirty="0" smtClean="0"/>
            </a:br>
            <a:endParaRPr lang="en-US" dirty="0"/>
          </a:p>
        </p:txBody>
      </p:sp>
      <p:sp>
        <p:nvSpPr>
          <p:cNvPr id="3" name="Content Placeholder 2"/>
          <p:cNvSpPr>
            <a:spLocks noGrp="1"/>
          </p:cNvSpPr>
          <p:nvPr>
            <p:ph idx="1"/>
          </p:nvPr>
        </p:nvSpPr>
        <p:spPr>
          <a:xfrm>
            <a:off x="534517" y="1175657"/>
            <a:ext cx="8882302" cy="5538293"/>
          </a:xfrm>
        </p:spPr>
        <p:txBody>
          <a:bodyPr>
            <a:normAutofit/>
          </a:bodyPr>
          <a:lstStyle/>
          <a:p>
            <a:pPr marL="0" indent="0">
              <a:buNone/>
            </a:pPr>
            <a:r>
              <a:rPr lang="en-US" sz="2400" dirty="0">
                <a:solidFill>
                  <a:schemeClr val="tx1"/>
                </a:solidFill>
              </a:rPr>
              <a:t>Benefits to </a:t>
            </a:r>
            <a:r>
              <a:rPr lang="en-US" sz="2400" b="1" dirty="0">
                <a:solidFill>
                  <a:schemeClr val="tx1"/>
                </a:solidFill>
              </a:rPr>
              <a:t>learners</a:t>
            </a:r>
            <a:r>
              <a:rPr lang="en-US" sz="2400" dirty="0">
                <a:solidFill>
                  <a:schemeClr val="tx1"/>
                </a:solidFill>
              </a:rPr>
              <a:t> and the </a:t>
            </a:r>
            <a:r>
              <a:rPr lang="en-US" sz="2400" b="1" dirty="0">
                <a:solidFill>
                  <a:schemeClr val="tx1"/>
                </a:solidFill>
              </a:rPr>
              <a:t>community:</a:t>
            </a:r>
            <a:endParaRPr lang="en-US" sz="2400" dirty="0">
              <a:solidFill>
                <a:schemeClr val="tx1"/>
              </a:solidFill>
            </a:endParaRPr>
          </a:p>
          <a:p>
            <a:pPr lvl="1"/>
            <a:r>
              <a:rPr lang="en-US" sz="2000" dirty="0">
                <a:solidFill>
                  <a:schemeClr val="tx1"/>
                </a:solidFill>
              </a:rPr>
              <a:t>Improving the settlement and integration of newcomer families using the </a:t>
            </a:r>
            <a:r>
              <a:rPr lang="en-US" sz="2000" dirty="0" smtClean="0">
                <a:solidFill>
                  <a:schemeClr val="tx1"/>
                </a:solidFill>
              </a:rPr>
              <a:t>municipal </a:t>
            </a:r>
            <a:r>
              <a:rPr lang="en-US" sz="2000" dirty="0">
                <a:solidFill>
                  <a:schemeClr val="tx1"/>
                </a:solidFill>
              </a:rPr>
              <a:t>i</a:t>
            </a:r>
            <a:r>
              <a:rPr lang="en-US" sz="2000" dirty="0" smtClean="0">
                <a:solidFill>
                  <a:schemeClr val="tx1"/>
                </a:solidFill>
              </a:rPr>
              <a:t>mmigration </a:t>
            </a:r>
            <a:r>
              <a:rPr lang="en-US" sz="2000" dirty="0">
                <a:solidFill>
                  <a:schemeClr val="tx1"/>
                </a:solidFill>
              </a:rPr>
              <a:t>p</a:t>
            </a:r>
            <a:r>
              <a:rPr lang="en-US" sz="2000" dirty="0" smtClean="0">
                <a:solidFill>
                  <a:schemeClr val="tx1"/>
                </a:solidFill>
              </a:rPr>
              <a:t>ortal</a:t>
            </a:r>
            <a:endParaRPr lang="en-US" sz="2000" dirty="0">
              <a:solidFill>
                <a:schemeClr val="tx1"/>
              </a:solidFill>
            </a:endParaRPr>
          </a:p>
          <a:p>
            <a:pPr lvl="1"/>
            <a:r>
              <a:rPr lang="en-US" sz="2000" dirty="0">
                <a:solidFill>
                  <a:schemeClr val="tx1"/>
                </a:solidFill>
              </a:rPr>
              <a:t>Improving English or French language learning for </a:t>
            </a:r>
            <a:r>
              <a:rPr lang="en-US" sz="2000" dirty="0" smtClean="0">
                <a:solidFill>
                  <a:schemeClr val="tx1"/>
                </a:solidFill>
              </a:rPr>
              <a:t>newcomers</a:t>
            </a:r>
          </a:p>
          <a:p>
            <a:pPr marL="457200" lvl="1" indent="0">
              <a:buNone/>
            </a:pPr>
            <a:endParaRPr lang="en-US" sz="2000" dirty="0">
              <a:solidFill>
                <a:schemeClr val="tx1"/>
              </a:solidFill>
            </a:endParaRPr>
          </a:p>
          <a:p>
            <a:pPr marL="0" indent="0">
              <a:buNone/>
            </a:pPr>
            <a:r>
              <a:rPr lang="en-US" sz="2400" dirty="0" smtClean="0">
                <a:solidFill>
                  <a:schemeClr val="tx1"/>
                </a:solidFill>
              </a:rPr>
              <a:t>Benefits </a:t>
            </a:r>
            <a:r>
              <a:rPr lang="en-US" sz="2400" dirty="0">
                <a:solidFill>
                  <a:schemeClr val="tx1"/>
                </a:solidFill>
              </a:rPr>
              <a:t>to </a:t>
            </a:r>
            <a:r>
              <a:rPr lang="en-US" sz="2400" b="1" dirty="0" smtClean="0">
                <a:solidFill>
                  <a:schemeClr val="tx1"/>
                </a:solidFill>
              </a:rPr>
              <a:t>instructors</a:t>
            </a:r>
            <a:r>
              <a:rPr lang="en-US" sz="2400" dirty="0" smtClean="0">
                <a:solidFill>
                  <a:schemeClr val="tx1"/>
                </a:solidFill>
              </a:rPr>
              <a:t>:</a:t>
            </a:r>
            <a:r>
              <a:rPr lang="en-US" sz="2400" dirty="0">
                <a:solidFill>
                  <a:schemeClr val="tx1"/>
                </a:solidFill>
              </a:rPr>
              <a:t> </a:t>
            </a:r>
          </a:p>
          <a:p>
            <a:pPr lvl="1"/>
            <a:r>
              <a:rPr lang="en-US" sz="2000" dirty="0" smtClean="0">
                <a:solidFill>
                  <a:schemeClr val="tx1"/>
                </a:solidFill>
              </a:rPr>
              <a:t>Building </a:t>
            </a:r>
            <a:r>
              <a:rPr lang="en-US" sz="2000" dirty="0">
                <a:solidFill>
                  <a:schemeClr val="tx1"/>
                </a:solidFill>
              </a:rPr>
              <a:t>instructional strategies around task-based learning (evidence-based</a:t>
            </a:r>
            <a:r>
              <a:rPr lang="en-US" sz="2000" dirty="0" smtClean="0">
                <a:solidFill>
                  <a:schemeClr val="tx1"/>
                </a:solidFill>
              </a:rPr>
              <a:t>)</a:t>
            </a:r>
            <a:endParaRPr lang="en-US" sz="2000" dirty="0">
              <a:solidFill>
                <a:schemeClr val="tx1"/>
              </a:solidFill>
            </a:endParaRPr>
          </a:p>
          <a:p>
            <a:pPr lvl="1"/>
            <a:r>
              <a:rPr lang="en-US" sz="2000" dirty="0" smtClean="0">
                <a:solidFill>
                  <a:schemeClr val="tx1"/>
                </a:solidFill>
              </a:rPr>
              <a:t>Reflecting on teaching </a:t>
            </a:r>
            <a:r>
              <a:rPr lang="en-US" sz="2000" dirty="0">
                <a:solidFill>
                  <a:schemeClr val="tx1"/>
                </a:solidFill>
              </a:rPr>
              <a:t>and learning strategies </a:t>
            </a:r>
            <a:endParaRPr lang="en-US" sz="2000" dirty="0" smtClean="0">
              <a:solidFill>
                <a:schemeClr val="tx1"/>
              </a:solidFill>
            </a:endParaRPr>
          </a:p>
          <a:p>
            <a:pPr lvl="1"/>
            <a:r>
              <a:rPr lang="en-US" sz="2000" dirty="0" smtClean="0">
                <a:solidFill>
                  <a:schemeClr val="tx1"/>
                </a:solidFill>
              </a:rPr>
              <a:t>Knowing the </a:t>
            </a:r>
            <a:r>
              <a:rPr lang="en-US" sz="2000" dirty="0">
                <a:solidFill>
                  <a:schemeClr val="tx1"/>
                </a:solidFill>
              </a:rPr>
              <a:t>impact of these strategies on </a:t>
            </a:r>
            <a:r>
              <a:rPr lang="en-US" sz="2000" dirty="0" smtClean="0">
                <a:solidFill>
                  <a:schemeClr val="tx1"/>
                </a:solidFill>
              </a:rPr>
              <a:t>learner proficiency </a:t>
            </a:r>
            <a:r>
              <a:rPr lang="en-US" sz="2000" dirty="0">
                <a:solidFill>
                  <a:schemeClr val="tx1"/>
                </a:solidFill>
              </a:rPr>
              <a:t>and </a:t>
            </a:r>
            <a:r>
              <a:rPr lang="en-US" sz="2000" dirty="0" smtClean="0">
                <a:solidFill>
                  <a:schemeClr val="tx1"/>
                </a:solidFill>
              </a:rPr>
              <a:t>motivation</a:t>
            </a:r>
          </a:p>
          <a:p>
            <a:pPr marL="457200" lvl="1" indent="0">
              <a:buNone/>
            </a:pPr>
            <a:endParaRPr lang="en-US" sz="2000" dirty="0">
              <a:solidFill>
                <a:schemeClr val="tx1"/>
              </a:solidFill>
            </a:endParaRPr>
          </a:p>
          <a:p>
            <a:endParaRPr lang="en-US" sz="2400" dirty="0" smtClean="0">
              <a:solidFill>
                <a:schemeClr val="tx1"/>
              </a:solidFill>
            </a:endParaRPr>
          </a:p>
        </p:txBody>
      </p:sp>
    </p:spTree>
    <p:extLst>
      <p:ext uri="{BB962C8B-B14F-4D97-AF65-F5344CB8AC3E}">
        <p14:creationId xmlns:p14="http://schemas.microsoft.com/office/powerpoint/2010/main" val="171303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52" y="196241"/>
            <a:ext cx="8596668" cy="1320800"/>
          </a:xfrm>
        </p:spPr>
        <p:txBody>
          <a:bodyPr/>
          <a:lstStyle/>
          <a:p>
            <a:r>
              <a:rPr lang="en-CA" dirty="0" smtClean="0"/>
              <a:t>Settlement, Integration and Language Learning in Ontario</a:t>
            </a:r>
            <a:endParaRPr lang="en-CA" dirty="0"/>
          </a:p>
        </p:txBody>
      </p:sp>
      <p:pic>
        <p:nvPicPr>
          <p:cNvPr id="5" name="Picture 4" descr="http://www.citizenship.gov.on.ca/english/keyinitiatives/imm_str/strategy/strategy.pdf - Internet Explorer"/>
          <p:cNvPicPr>
            <a:picLocks noChangeAspect="1"/>
          </p:cNvPicPr>
          <p:nvPr/>
        </p:nvPicPr>
        <p:blipFill rotWithShape="1">
          <a:blip r:embed="rId3">
            <a:extLst>
              <a:ext uri="{28A0092B-C50C-407E-A947-70E740481C1C}">
                <a14:useLocalDpi xmlns:a14="http://schemas.microsoft.com/office/drawing/2010/main" val="0"/>
              </a:ext>
            </a:extLst>
          </a:blip>
          <a:srcRect l="34623" t="20291" r="32705" b="5603"/>
          <a:stretch/>
        </p:blipFill>
        <p:spPr>
          <a:xfrm>
            <a:off x="589652" y="1646149"/>
            <a:ext cx="3983277" cy="4897677"/>
          </a:xfrm>
          <a:prstGeom prst="rect">
            <a:avLst/>
          </a:prstGeom>
          <a:ln w="12700">
            <a:solidFill>
              <a:schemeClr val="tx1"/>
            </a:solidFill>
          </a:ln>
        </p:spPr>
      </p:pic>
      <p:sp>
        <p:nvSpPr>
          <p:cNvPr id="6" name="Rounded Rectangle 5"/>
          <p:cNvSpPr/>
          <p:nvPr/>
        </p:nvSpPr>
        <p:spPr>
          <a:xfrm>
            <a:off x="4772416" y="1646149"/>
            <a:ext cx="4819685" cy="412106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i="1" dirty="0" smtClean="0"/>
              <a:t>“Ontario </a:t>
            </a:r>
            <a:r>
              <a:rPr lang="en-CA" sz="2000" i="1" dirty="0"/>
              <a:t>is the province of choice for newcomers. Our economic future depends on helping our newcomers integrate successfully into their communities and the workplace. </a:t>
            </a:r>
            <a:endParaRPr lang="en-CA" sz="2000" i="1" dirty="0" smtClean="0"/>
          </a:p>
          <a:p>
            <a:pPr algn="ctr"/>
            <a:endParaRPr lang="en-CA" sz="2000" i="1" dirty="0"/>
          </a:p>
          <a:p>
            <a:pPr algn="ctr"/>
            <a:r>
              <a:rPr lang="en-CA" sz="2000" i="1" dirty="0"/>
              <a:t>We know that when our newcomers succeed, our province succeeds</a:t>
            </a:r>
            <a:r>
              <a:rPr lang="en-CA" sz="2000" i="1" dirty="0" smtClean="0"/>
              <a:t>.”</a:t>
            </a:r>
          </a:p>
          <a:p>
            <a:endParaRPr lang="en-CA" sz="2000" i="1" dirty="0" smtClean="0"/>
          </a:p>
          <a:p>
            <a:pPr algn="r"/>
            <a:r>
              <a:rPr lang="en-CA" sz="1400" dirty="0" smtClean="0"/>
              <a:t>- Ontario Ministry of Citizenship and Immigration </a:t>
            </a:r>
            <a:endParaRPr lang="en-CA" sz="1400" dirty="0"/>
          </a:p>
        </p:txBody>
      </p:sp>
      <p:sp>
        <p:nvSpPr>
          <p:cNvPr id="7" name="TextBox 6"/>
          <p:cNvSpPr txBox="1"/>
          <p:nvPr/>
        </p:nvSpPr>
        <p:spPr>
          <a:xfrm>
            <a:off x="4772416" y="5987441"/>
            <a:ext cx="2968669" cy="553998"/>
          </a:xfrm>
          <a:prstGeom prst="rect">
            <a:avLst/>
          </a:prstGeom>
          <a:noFill/>
        </p:spPr>
        <p:txBody>
          <a:bodyPr wrap="square" rtlCol="0">
            <a:spAutoFit/>
          </a:bodyPr>
          <a:lstStyle/>
          <a:p>
            <a:r>
              <a:rPr lang="en-CA" sz="1000" dirty="0"/>
              <a:t>Image source: http://www.citizenship.gov.on.ca/english/keyinitiatives/imm_str/strategy/strategy.pdf</a:t>
            </a:r>
          </a:p>
        </p:txBody>
      </p:sp>
    </p:spTree>
    <p:extLst>
      <p:ext uri="{BB962C8B-B14F-4D97-AF65-F5344CB8AC3E}">
        <p14:creationId xmlns:p14="http://schemas.microsoft.com/office/powerpoint/2010/main" val="3933204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82" y="33403"/>
            <a:ext cx="8596668" cy="1320800"/>
          </a:xfrm>
        </p:spPr>
        <p:txBody>
          <a:bodyPr/>
          <a:lstStyle/>
          <a:p>
            <a:r>
              <a:rPr lang="en-CA" dirty="0"/>
              <a:t>Settlement, Integration and Language Learning in Ontario</a:t>
            </a:r>
          </a:p>
        </p:txBody>
      </p:sp>
      <p:pic>
        <p:nvPicPr>
          <p:cNvPr id="4" name="Picture 3" descr="http://www.citizenship.gov.on.ca/english/keyinitiatives/imm_str/strategy/strategy.pdf - Internet Explorer"/>
          <p:cNvPicPr>
            <a:picLocks noChangeAspect="1"/>
          </p:cNvPicPr>
          <p:nvPr/>
        </p:nvPicPr>
        <p:blipFill rotWithShape="1">
          <a:blip r:embed="rId3">
            <a:extLst>
              <a:ext uri="{28A0092B-C50C-407E-A947-70E740481C1C}">
                <a14:useLocalDpi xmlns:a14="http://schemas.microsoft.com/office/drawing/2010/main" val="0"/>
              </a:ext>
            </a:extLst>
          </a:blip>
          <a:srcRect l="34623" t="20291" r="32705" b="5603"/>
          <a:stretch/>
        </p:blipFill>
        <p:spPr>
          <a:xfrm>
            <a:off x="784080" y="1351862"/>
            <a:ext cx="3861520" cy="4747969"/>
          </a:xfrm>
          <a:prstGeom prst="rect">
            <a:avLst/>
          </a:prstGeom>
          <a:ln w="76200">
            <a:solidFill>
              <a:schemeClr val="tx2"/>
            </a:solidFill>
          </a:ln>
        </p:spPr>
      </p:pic>
      <p:sp>
        <p:nvSpPr>
          <p:cNvPr id="5" name="TextBox 4"/>
          <p:cNvSpPr txBox="1"/>
          <p:nvPr/>
        </p:nvSpPr>
        <p:spPr>
          <a:xfrm>
            <a:off x="667705" y="6304002"/>
            <a:ext cx="2968669" cy="553998"/>
          </a:xfrm>
          <a:prstGeom prst="rect">
            <a:avLst/>
          </a:prstGeom>
          <a:noFill/>
        </p:spPr>
        <p:txBody>
          <a:bodyPr wrap="square" rtlCol="0">
            <a:spAutoFit/>
          </a:bodyPr>
          <a:lstStyle/>
          <a:p>
            <a:r>
              <a:rPr lang="en-CA" sz="1000" dirty="0"/>
              <a:t>Image source: http://www.citizenship.gov.on.ca/english/keyinitiatives/imm_str/strategy/strategy.pdf</a:t>
            </a:r>
          </a:p>
        </p:txBody>
      </p:sp>
      <p:sp>
        <p:nvSpPr>
          <p:cNvPr id="6" name="Right Arrow 5"/>
          <p:cNvSpPr/>
          <p:nvPr/>
        </p:nvSpPr>
        <p:spPr>
          <a:xfrm rot="20016015">
            <a:off x="4862566" y="2481292"/>
            <a:ext cx="1315232" cy="71398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rot="1676277">
            <a:off x="4863032" y="4175505"/>
            <a:ext cx="1315232" cy="71398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6652953" y="1458805"/>
            <a:ext cx="3782860" cy="19916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Municipal Immigration Information Online (MIIO) Program – </a:t>
            </a:r>
          </a:p>
          <a:p>
            <a:pPr algn="ctr"/>
            <a:r>
              <a:rPr lang="en-CA" sz="2400" i="1" dirty="0" smtClean="0"/>
              <a:t>Municipal Immigration Portals</a:t>
            </a:r>
            <a:endParaRPr lang="en-CA" sz="2400" i="1" dirty="0"/>
          </a:p>
        </p:txBody>
      </p:sp>
      <p:sp>
        <p:nvSpPr>
          <p:cNvPr id="9" name="Rounded Rectangle 8"/>
          <p:cNvSpPr/>
          <p:nvPr/>
        </p:nvSpPr>
        <p:spPr>
          <a:xfrm>
            <a:off x="6652953" y="3909008"/>
            <a:ext cx="3782860" cy="19916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ESL/FSL Language Training for Adult Newcomers</a:t>
            </a:r>
            <a:endParaRPr lang="en-CA" sz="2400" dirty="0"/>
          </a:p>
        </p:txBody>
      </p:sp>
    </p:spTree>
    <p:extLst>
      <p:ext uri="{BB962C8B-B14F-4D97-AF65-F5344CB8AC3E}">
        <p14:creationId xmlns:p14="http://schemas.microsoft.com/office/powerpoint/2010/main" val="2177758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28568" y="1471105"/>
            <a:ext cx="4408301" cy="459705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ESL/FSL Language Training</a:t>
            </a:r>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a:p>
        </p:txBody>
      </p:sp>
      <p:sp>
        <p:nvSpPr>
          <p:cNvPr id="2" name="Title 1"/>
          <p:cNvSpPr>
            <a:spLocks noGrp="1"/>
          </p:cNvSpPr>
          <p:nvPr>
            <p:ph type="title"/>
          </p:nvPr>
        </p:nvSpPr>
        <p:spPr>
          <a:xfrm>
            <a:off x="242822" y="196241"/>
            <a:ext cx="8867928" cy="1320800"/>
          </a:xfrm>
        </p:spPr>
        <p:txBody>
          <a:bodyPr/>
          <a:lstStyle/>
          <a:p>
            <a:r>
              <a:rPr lang="en-CA" dirty="0" smtClean="0"/>
              <a:t>Synergies: Settlement, Integration and Language Learning</a:t>
            </a:r>
            <a:endParaRPr lang="en-CA" b="1" dirty="0">
              <a:solidFill>
                <a:schemeClr val="accent2"/>
              </a:solidFill>
            </a:endParaRPr>
          </a:p>
        </p:txBody>
      </p:sp>
      <p:grpSp>
        <p:nvGrpSpPr>
          <p:cNvPr id="9" name="Group 8"/>
          <p:cNvGrpSpPr/>
          <p:nvPr/>
        </p:nvGrpSpPr>
        <p:grpSpPr>
          <a:xfrm>
            <a:off x="242821" y="1471105"/>
            <a:ext cx="4408301" cy="4597052"/>
            <a:chOff x="138647" y="1114816"/>
            <a:chExt cx="4408301" cy="4597052"/>
          </a:xfrm>
          <a:solidFill>
            <a:schemeClr val="accent1">
              <a:lumMod val="75000"/>
            </a:schemeClr>
          </a:solidFill>
        </p:grpSpPr>
        <p:sp>
          <p:nvSpPr>
            <p:cNvPr id="8" name="Rectangle 7"/>
            <p:cNvSpPr/>
            <p:nvPr/>
          </p:nvSpPr>
          <p:spPr>
            <a:xfrm>
              <a:off x="138647" y="1114816"/>
              <a:ext cx="4408301" cy="459705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Municipal Immigration Portals</a:t>
              </a:r>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smtClean="0"/>
            </a:p>
            <a:p>
              <a:pPr algn="ctr"/>
              <a:endParaRPr lang="en-CA" dirty="0"/>
            </a:p>
            <a:p>
              <a:pPr algn="ctr"/>
              <a:endParaRPr lang="en-CA" dirty="0"/>
            </a:p>
          </p:txBody>
        </p:sp>
        <p:pic>
          <p:nvPicPr>
            <p:cNvPr id="4" name="Picture 3" descr="Durham Immigration Portal - Internet Explorer"/>
            <p:cNvPicPr>
              <a:picLocks noChangeAspect="1"/>
            </p:cNvPicPr>
            <p:nvPr/>
          </p:nvPicPr>
          <p:blipFill rotWithShape="1">
            <a:blip r:embed="rId3">
              <a:extLst>
                <a:ext uri="{28A0092B-C50C-407E-A947-70E740481C1C}">
                  <a14:useLocalDpi xmlns:a14="http://schemas.microsoft.com/office/drawing/2010/main" val="0"/>
                </a:ext>
              </a:extLst>
            </a:blip>
            <a:srcRect l="26712" t="14036" r="28904" b="7308"/>
            <a:stretch/>
          </p:blipFill>
          <p:spPr>
            <a:xfrm>
              <a:off x="399961" y="1791917"/>
              <a:ext cx="3794391" cy="3645075"/>
            </a:xfrm>
            <a:prstGeom prst="rect">
              <a:avLst/>
            </a:prstGeom>
            <a:grpFill/>
            <a:ln w="28575">
              <a:solidFill>
                <a:srgbClr val="00B050"/>
              </a:solidFill>
            </a:ln>
          </p:spPr>
        </p:pic>
      </p:grpSp>
      <p:sp>
        <p:nvSpPr>
          <p:cNvPr id="5" name="Plus 4"/>
          <p:cNvSpPr/>
          <p:nvPr/>
        </p:nvSpPr>
        <p:spPr>
          <a:xfrm>
            <a:off x="4651122" y="2931090"/>
            <a:ext cx="1177446" cy="1302707"/>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English for Adults - Internet Explorer"/>
          <p:cNvPicPr>
            <a:picLocks noChangeAspect="1"/>
          </p:cNvPicPr>
          <p:nvPr/>
        </p:nvPicPr>
        <p:blipFill rotWithShape="1">
          <a:blip r:embed="rId4">
            <a:extLst>
              <a:ext uri="{28A0092B-C50C-407E-A947-70E740481C1C}">
                <a14:useLocalDpi xmlns:a14="http://schemas.microsoft.com/office/drawing/2010/main" val="0"/>
              </a:ext>
            </a:extLst>
          </a:blip>
          <a:srcRect l="34623" t="34885" r="44521" b="15648"/>
          <a:stretch/>
        </p:blipFill>
        <p:spPr>
          <a:xfrm>
            <a:off x="6716756" y="2199692"/>
            <a:ext cx="2721952" cy="3499650"/>
          </a:xfrm>
          <a:prstGeom prst="rect">
            <a:avLst/>
          </a:prstGeom>
        </p:spPr>
      </p:pic>
      <p:sp>
        <p:nvSpPr>
          <p:cNvPr id="13" name="Equal 12"/>
          <p:cNvSpPr/>
          <p:nvPr/>
        </p:nvSpPr>
        <p:spPr>
          <a:xfrm>
            <a:off x="414286" y="6068157"/>
            <a:ext cx="1114817" cy="876821"/>
          </a:xfrm>
          <a:prstGeom prst="mathEqua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Rectangle 13"/>
          <p:cNvSpPr/>
          <p:nvPr/>
        </p:nvSpPr>
        <p:spPr>
          <a:xfrm>
            <a:off x="1591732" y="6225436"/>
            <a:ext cx="8645137" cy="53861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b="1" dirty="0" smtClean="0">
                <a:solidFill>
                  <a:schemeClr val="tx2"/>
                </a:solidFill>
              </a:rPr>
              <a:t>Accelerated Settlement and Integration</a:t>
            </a:r>
            <a:endParaRPr lang="en-CA" sz="3600" b="1" dirty="0">
              <a:solidFill>
                <a:schemeClr val="tx2"/>
              </a:solidFill>
            </a:endParaRPr>
          </a:p>
        </p:txBody>
      </p:sp>
    </p:spTree>
    <p:extLst>
      <p:ext uri="{BB962C8B-B14F-4D97-AF65-F5344CB8AC3E}">
        <p14:creationId xmlns:p14="http://schemas.microsoft.com/office/powerpoint/2010/main" val="404178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7"/>
            <a:ext cx="9845458" cy="1320800"/>
          </a:xfrm>
        </p:spPr>
        <p:txBody>
          <a:bodyPr>
            <a:normAutofit/>
          </a:bodyPr>
          <a:lstStyle/>
          <a:p>
            <a:r>
              <a:rPr lang="en-CA" dirty="0"/>
              <a:t>Settlement, Integration and Language Learning: </a:t>
            </a:r>
            <a:r>
              <a:rPr lang="en-CA" b="1" dirty="0" smtClean="0">
                <a:solidFill>
                  <a:schemeClr val="accent2"/>
                </a:solidFill>
              </a:rPr>
              <a:t>Findings from Durham Region</a:t>
            </a:r>
            <a:endParaRPr lang="en-CA" dirty="0"/>
          </a:p>
        </p:txBody>
      </p:sp>
      <p:sp>
        <p:nvSpPr>
          <p:cNvPr id="3" name="Content Placeholder 2"/>
          <p:cNvSpPr>
            <a:spLocks noGrp="1"/>
          </p:cNvSpPr>
          <p:nvPr>
            <p:ph idx="1"/>
          </p:nvPr>
        </p:nvSpPr>
        <p:spPr>
          <a:xfrm>
            <a:off x="6780756" y="3512944"/>
            <a:ext cx="5411244" cy="3345056"/>
          </a:xfrm>
          <a:solidFill>
            <a:schemeClr val="accent1">
              <a:lumMod val="20000"/>
              <a:lumOff val="80000"/>
            </a:schemeClr>
          </a:solidFill>
        </p:spPr>
        <p:txBody>
          <a:bodyPr>
            <a:noAutofit/>
          </a:bodyPr>
          <a:lstStyle/>
          <a:p>
            <a:pPr marL="0" indent="0" algn="ctr">
              <a:buNone/>
            </a:pPr>
            <a:r>
              <a:rPr lang="en-CA" b="1" u="sng" dirty="0" smtClean="0"/>
              <a:t>Findings from the Durham Region Case </a:t>
            </a:r>
            <a:r>
              <a:rPr lang="en-CA" b="1" u="sng" dirty="0"/>
              <a:t>S</a:t>
            </a:r>
            <a:r>
              <a:rPr lang="en-CA" b="1" u="sng" dirty="0" smtClean="0"/>
              <a:t>tudy:</a:t>
            </a:r>
          </a:p>
          <a:p>
            <a:pPr>
              <a:buFont typeface="Wingdings" panose="05000000000000000000" pitchFamily="2" charset="2"/>
              <a:buChar char="ü"/>
            </a:pPr>
            <a:r>
              <a:rPr lang="en-CA" dirty="0" smtClean="0"/>
              <a:t>A perceived improvement in the learner’s level of English</a:t>
            </a:r>
          </a:p>
          <a:p>
            <a:pPr>
              <a:buFont typeface="Wingdings" panose="05000000000000000000" pitchFamily="2" charset="2"/>
              <a:buChar char="ü"/>
            </a:pPr>
            <a:r>
              <a:rPr lang="en-CA" dirty="0" smtClean="0"/>
              <a:t>An increase in learner confidence speaking English</a:t>
            </a:r>
          </a:p>
          <a:p>
            <a:pPr>
              <a:buFont typeface="Wingdings" panose="05000000000000000000" pitchFamily="2" charset="2"/>
              <a:buChar char="ü"/>
            </a:pPr>
            <a:r>
              <a:rPr lang="en-CA" dirty="0" smtClean="0"/>
              <a:t>An increase in learner confidence performing the task (ordering at a restaurant)</a:t>
            </a:r>
          </a:p>
          <a:p>
            <a:pPr>
              <a:buFont typeface="Wingdings" panose="05000000000000000000" pitchFamily="2" charset="2"/>
              <a:buChar char="ü"/>
            </a:pPr>
            <a:r>
              <a:rPr lang="en-CA" dirty="0" smtClean="0"/>
              <a:t>An increase in learner familiarity with the Immigration Portal</a:t>
            </a:r>
          </a:p>
          <a:p>
            <a:pPr>
              <a:buFont typeface="Wingdings" panose="05000000000000000000" pitchFamily="2" charset="2"/>
              <a:buChar char="ü"/>
            </a:pPr>
            <a:endParaRPr lang="en-CA" b="1" dirty="0" smtClean="0"/>
          </a:p>
          <a:p>
            <a:pPr algn="ctr">
              <a:buFont typeface="Wingdings" panose="05000000000000000000" pitchFamily="2" charset="2"/>
              <a:buChar char="ü"/>
            </a:pPr>
            <a:endParaRPr lang="en-CA" b="1" dirty="0"/>
          </a:p>
          <a:p>
            <a:pPr>
              <a:buFont typeface="Wingdings" panose="05000000000000000000" pitchFamily="2" charset="2"/>
              <a:buChar char="ü"/>
            </a:pPr>
            <a:endParaRPr lang="en-CA" dirty="0"/>
          </a:p>
        </p:txBody>
      </p:sp>
      <p:graphicFrame>
        <p:nvGraphicFramePr>
          <p:cNvPr id="4" name="Content Placeholder 3"/>
          <p:cNvGraphicFramePr>
            <a:graphicFrameLocks/>
          </p:cNvGraphicFramePr>
          <p:nvPr>
            <p:extLst>
              <p:ext uri="{D42A27DB-BD31-4B8C-83A1-F6EECF244321}">
                <p14:modId xmlns:p14="http://schemas.microsoft.com/office/powerpoint/2010/main" val="896226335"/>
              </p:ext>
            </p:extLst>
          </p:nvPr>
        </p:nvGraphicFramePr>
        <p:xfrm>
          <a:off x="926923" y="438411"/>
          <a:ext cx="8617909" cy="3901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urham Immigration Portal - Internet Explorer"/>
          <p:cNvPicPr>
            <a:picLocks noChangeAspect="1"/>
          </p:cNvPicPr>
          <p:nvPr/>
        </p:nvPicPr>
        <p:blipFill rotWithShape="1">
          <a:blip r:embed="rId8">
            <a:extLst>
              <a:ext uri="{28A0092B-C50C-407E-A947-70E740481C1C}">
                <a14:useLocalDpi xmlns:a14="http://schemas.microsoft.com/office/drawing/2010/main" val="0"/>
              </a:ext>
            </a:extLst>
          </a:blip>
          <a:srcRect l="11918" t="14795" r="70822" b="73454"/>
          <a:stretch/>
        </p:blipFill>
        <p:spPr>
          <a:xfrm>
            <a:off x="579297" y="3746912"/>
            <a:ext cx="2480974" cy="91559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2725" y="3538187"/>
            <a:ext cx="2462583" cy="1146547"/>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2725" y="4784573"/>
            <a:ext cx="2886075" cy="695325"/>
          </a:xfrm>
          <a:prstGeom prst="rect">
            <a:avLst/>
          </a:prstGeom>
        </p:spPr>
      </p:pic>
      <p:pic>
        <p:nvPicPr>
          <p:cNvPr id="9" name="Picture 8"/>
          <p:cNvPicPr>
            <a:picLocks noChangeAspect="1"/>
          </p:cNvPicPr>
          <p:nvPr/>
        </p:nvPicPr>
        <p:blipFill rotWithShape="1">
          <a:blip r:embed="rId11"/>
          <a:srcRect t="20079" b="19095"/>
          <a:stretch/>
        </p:blipFill>
        <p:spPr>
          <a:xfrm>
            <a:off x="4003346" y="5544251"/>
            <a:ext cx="2064831" cy="1313749"/>
          </a:xfrm>
          <a:prstGeom prst="rect">
            <a:avLst/>
          </a:prstGeom>
        </p:spPr>
      </p:pic>
    </p:spTree>
    <p:extLst>
      <p:ext uri="{BB962C8B-B14F-4D97-AF65-F5344CB8AC3E}">
        <p14:creationId xmlns:p14="http://schemas.microsoft.com/office/powerpoint/2010/main" val="213690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183" y="233820"/>
            <a:ext cx="8596668" cy="1320800"/>
          </a:xfrm>
        </p:spPr>
        <p:txBody>
          <a:bodyPr/>
          <a:lstStyle/>
          <a:p>
            <a:r>
              <a:rPr lang="en-CA" dirty="0" smtClean="0"/>
              <a:t>What Role can a Municipal Immigration Portal Play in Language Learning?</a:t>
            </a:r>
            <a:endParaRPr lang="en-CA" dirty="0"/>
          </a:p>
        </p:txBody>
      </p:sp>
      <p:graphicFrame>
        <p:nvGraphicFramePr>
          <p:cNvPr id="7" name="Content Placeholder 3"/>
          <p:cNvGraphicFramePr>
            <a:graphicFrameLocks/>
          </p:cNvGraphicFramePr>
          <p:nvPr>
            <p:extLst>
              <p:ext uri="{D42A27DB-BD31-4B8C-83A1-F6EECF244321}">
                <p14:modId xmlns:p14="http://schemas.microsoft.com/office/powerpoint/2010/main" val="1110790562"/>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597991" y="1554620"/>
            <a:ext cx="9072102" cy="5071648"/>
          </a:xfrm>
        </p:spPr>
        <p:txBody>
          <a:bodyPr>
            <a:normAutofit/>
          </a:bodyPr>
          <a:lstStyle/>
          <a:p>
            <a:r>
              <a:rPr lang="en-CA" sz="2400" dirty="0" smtClean="0"/>
              <a:t>Authentic resources and information in the target language such as public transportation schedules and local restaurant menus</a:t>
            </a:r>
          </a:p>
          <a:p>
            <a:r>
              <a:rPr lang="en-CA" sz="2400" dirty="0" smtClean="0"/>
              <a:t>Relevant, community-based content, set in the context of everyday life</a:t>
            </a:r>
          </a:p>
          <a:p>
            <a:r>
              <a:rPr lang="en-CA" sz="2400" dirty="0" smtClean="0"/>
              <a:t>Information to accomplish a task, such as attending a community event,  joining a recreation activity, getting a health </a:t>
            </a:r>
            <a:r>
              <a:rPr lang="en-CA" sz="2400" dirty="0"/>
              <a:t>c</a:t>
            </a:r>
            <a:r>
              <a:rPr lang="en-CA" sz="2400" dirty="0" smtClean="0"/>
              <a:t>ard, voting, and registering for school</a:t>
            </a:r>
          </a:p>
          <a:p>
            <a:r>
              <a:rPr lang="en-CA" sz="2400" dirty="0" smtClean="0"/>
              <a:t>The development of essential skills (e.g., digital </a:t>
            </a:r>
            <a:r>
              <a:rPr lang="en-CA" sz="2400" dirty="0"/>
              <a:t>t</a:t>
            </a:r>
            <a:r>
              <a:rPr lang="en-CA" sz="2400" dirty="0" smtClean="0"/>
              <a:t>echnology)</a:t>
            </a:r>
          </a:p>
          <a:p>
            <a:endParaRPr lang="en-CA" sz="2400" dirty="0"/>
          </a:p>
        </p:txBody>
      </p:sp>
    </p:spTree>
    <p:extLst>
      <p:ext uri="{BB962C8B-B14F-4D97-AF65-F5344CB8AC3E}">
        <p14:creationId xmlns:p14="http://schemas.microsoft.com/office/powerpoint/2010/main" val="36745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91" y="201408"/>
            <a:ext cx="8596668" cy="1320800"/>
          </a:xfrm>
        </p:spPr>
        <p:txBody>
          <a:bodyPr>
            <a:normAutofit/>
          </a:bodyPr>
          <a:lstStyle/>
          <a:p>
            <a:r>
              <a:rPr lang="en-CA" dirty="0" smtClean="0"/>
              <a:t>ESL/FSL Learning</a:t>
            </a:r>
            <a:br>
              <a:rPr lang="en-CA" dirty="0" smtClean="0"/>
            </a:br>
            <a:r>
              <a:rPr lang="en-CA" dirty="0" smtClean="0"/>
              <a:t>The Action-oriented Approach (AOA)</a:t>
            </a:r>
            <a:endParaRPr lang="en-CA" dirty="0"/>
          </a:p>
        </p:txBody>
      </p:sp>
      <p:sp>
        <p:nvSpPr>
          <p:cNvPr id="3" name="Content Placeholder 2"/>
          <p:cNvSpPr>
            <a:spLocks noGrp="1"/>
          </p:cNvSpPr>
          <p:nvPr>
            <p:ph idx="1"/>
          </p:nvPr>
        </p:nvSpPr>
        <p:spPr>
          <a:xfrm>
            <a:off x="677334" y="1773131"/>
            <a:ext cx="8596668" cy="3880773"/>
          </a:xfrm>
        </p:spPr>
        <p:txBody>
          <a:bodyPr>
            <a:normAutofit/>
          </a:bodyPr>
          <a:lstStyle/>
          <a:p>
            <a:r>
              <a:rPr lang="en-CA" sz="2800" dirty="0" smtClean="0"/>
              <a:t>Language learners are ‘social agents’ who use language in order to interact with others and accomplish meaningful tasks</a:t>
            </a:r>
          </a:p>
          <a:p>
            <a:endParaRPr lang="en-CA" sz="2800" dirty="0"/>
          </a:p>
        </p:txBody>
      </p:sp>
      <p:graphicFrame>
        <p:nvGraphicFramePr>
          <p:cNvPr id="4" name="Content Placeholder 3"/>
          <p:cNvGraphicFramePr>
            <a:graphicFrameLocks/>
          </p:cNvGraphicFramePr>
          <p:nvPr>
            <p:extLst>
              <p:ext uri="{D42A27DB-BD31-4B8C-83A1-F6EECF244321}">
                <p14:modId xmlns:p14="http://schemas.microsoft.com/office/powerpoint/2010/main" val="889965616"/>
              </p:ext>
            </p:extLst>
          </p:nvPr>
        </p:nvGraphicFramePr>
        <p:xfrm>
          <a:off x="6338171" y="5085567"/>
          <a:ext cx="5712976" cy="192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5984850"/>
      </p:ext>
    </p:extLst>
  </p:cSld>
  <p:clrMapOvr>
    <a:masterClrMapping/>
  </p:clrMapOvr>
</p:sld>
</file>

<file path=ppt/theme/theme1.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5417</TotalTime>
  <Words>4705</Words>
  <Application>Microsoft Office PowerPoint</Application>
  <PresentationFormat>Widescreen</PresentationFormat>
  <Paragraphs>467</Paragraphs>
  <Slides>27</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Berlin Sans FB Demi</vt:lpstr>
      <vt:lpstr>Calibri</vt:lpstr>
      <vt:lpstr>Franklin Gothic Heavy</vt:lpstr>
      <vt:lpstr>Times New Roman</vt:lpstr>
      <vt:lpstr>Trebuchet MS</vt:lpstr>
      <vt:lpstr>Wingdings</vt:lpstr>
      <vt:lpstr>Wingdings 3</vt:lpstr>
      <vt:lpstr>Facet</vt:lpstr>
      <vt:lpstr>Synergies: Settlement, Integration and Language Learning</vt:lpstr>
      <vt:lpstr>Overview of Training</vt:lpstr>
      <vt:lpstr>Potential Benefits from Implementing this Project </vt:lpstr>
      <vt:lpstr>Settlement, Integration and Language Learning in Ontario</vt:lpstr>
      <vt:lpstr>Settlement, Integration and Language Learning in Ontario</vt:lpstr>
      <vt:lpstr>Synergies: Settlement, Integration and Language Learning</vt:lpstr>
      <vt:lpstr>Settlement, Integration and Language Learning: Findings from Durham Region</vt:lpstr>
      <vt:lpstr>What Role can a Municipal Immigration Portal Play in Language Learning?</vt:lpstr>
      <vt:lpstr>ESL/FSL Learning The Action-oriented Approach (AOA)</vt:lpstr>
      <vt:lpstr>ESL/FSL Learning Task-based Learning (TBL)</vt:lpstr>
      <vt:lpstr>Why Task-based Learning in an ESL/FSL Class?</vt:lpstr>
      <vt:lpstr>How does this fit with the CLB and the NCLC? </vt:lpstr>
      <vt:lpstr>How does this fit with the CEFR?</vt:lpstr>
      <vt:lpstr>A Practice that Makes Sense</vt:lpstr>
      <vt:lpstr>Creating Action-oriented Tasks for the ESL/FSL Classroom</vt:lpstr>
      <vt:lpstr>Creating Action-oriented Tasks for the ESL/FSL Classroom</vt:lpstr>
      <vt:lpstr>Sample Task – Getting Health Care </vt:lpstr>
      <vt:lpstr>Sample Task – Getting Health Care  Activity: Action-oriented Task Checklist</vt:lpstr>
      <vt:lpstr>Getting Started with Task-based Learning using a Municipal Immigration Portal</vt:lpstr>
      <vt:lpstr>Getting Started with Task-based Learning using a Municipal Immigration Portal</vt:lpstr>
      <vt:lpstr>Supporting Learners in Completing the Task: Building a Learning Block</vt:lpstr>
      <vt:lpstr>Supporting Learners in Completing the Task: Building a Learning Block - Sample</vt:lpstr>
      <vt:lpstr>Supporting Learners in Completing the Task: Building a Learning Block - Sample</vt:lpstr>
      <vt:lpstr>PowerPoint Presentation</vt:lpstr>
      <vt:lpstr>PowerPoint Presentation</vt:lpstr>
      <vt:lpstr>PowerPoint Presentation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Settlement, Integration and Language Learning: possible synergies</dc:title>
  <dc:creator>Enrica Piccardo</dc:creator>
  <cp:lastModifiedBy>ROBERT HANNA</cp:lastModifiedBy>
  <cp:revision>313</cp:revision>
  <cp:lastPrinted>2016-12-30T17:39:38Z</cp:lastPrinted>
  <dcterms:created xsi:type="dcterms:W3CDTF">2016-03-13T11:07:16Z</dcterms:created>
  <dcterms:modified xsi:type="dcterms:W3CDTF">2017-10-25T14:11:51Z</dcterms:modified>
</cp:coreProperties>
</file>