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2.xml" ContentType="application/vnd.openxmlformats-officedocument.themeOverr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4" r:id="rId1"/>
  </p:sldMasterIdLst>
  <p:notesMasterIdLst>
    <p:notesMasterId r:id="rId29"/>
  </p:notesMasterIdLst>
  <p:handoutMasterIdLst>
    <p:handoutMasterId r:id="rId30"/>
  </p:handoutMasterIdLst>
  <p:sldIdLst>
    <p:sldId id="284" r:id="rId2"/>
    <p:sldId id="295" r:id="rId3"/>
    <p:sldId id="263" r:id="rId4"/>
    <p:sldId id="292" r:id="rId5"/>
    <p:sldId id="293" r:id="rId6"/>
    <p:sldId id="294" r:id="rId7"/>
    <p:sldId id="301" r:id="rId8"/>
    <p:sldId id="296" r:id="rId9"/>
    <p:sldId id="297" r:id="rId10"/>
    <p:sldId id="310" r:id="rId11"/>
    <p:sldId id="307" r:id="rId12"/>
    <p:sldId id="298" r:id="rId13"/>
    <p:sldId id="300" r:id="rId14"/>
    <p:sldId id="308" r:id="rId15"/>
    <p:sldId id="299" r:id="rId16"/>
    <p:sldId id="314" r:id="rId17"/>
    <p:sldId id="305" r:id="rId18"/>
    <p:sldId id="311" r:id="rId19"/>
    <p:sldId id="304" r:id="rId20"/>
    <p:sldId id="312" r:id="rId21"/>
    <p:sldId id="309" r:id="rId22"/>
    <p:sldId id="315" r:id="rId23"/>
    <p:sldId id="316" r:id="rId24"/>
    <p:sldId id="319" r:id="rId25"/>
    <p:sldId id="318" r:id="rId26"/>
    <p:sldId id="320" r:id="rId27"/>
    <p:sldId id="286" r:id="rId28"/>
  </p:sldIdLst>
  <p:sldSz cx="12192000" cy="6858000"/>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a Piccard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8" autoAdjust="0"/>
    <p:restoredTop sz="70070" autoAdjust="0"/>
  </p:normalViewPr>
  <p:slideViewPr>
    <p:cSldViewPr snapToGrid="0" snapToObjects="1">
      <p:cViewPr varScale="1">
        <p:scale>
          <a:sx n="63" d="100"/>
          <a:sy n="63" d="100"/>
        </p:scale>
        <p:origin x="154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US" sz="1600" dirty="0" err="1"/>
            <a:t>Portail</a:t>
          </a:r>
          <a:r>
            <a:rPr lang="en-US" sz="1600" dirty="0"/>
            <a:t> </a:t>
          </a:r>
          <a:r>
            <a:rPr lang="en-US" sz="1600" dirty="0" err="1"/>
            <a:t>d’immigration</a:t>
          </a:r>
          <a:r>
            <a:rPr lang="en-US" sz="1600" dirty="0"/>
            <a:t> </a:t>
          </a:r>
          <a:r>
            <a:rPr lang="en-US" sz="1600" dirty="0" smtClean="0"/>
            <a:t>municipal</a:t>
          </a:r>
          <a:endParaRPr lang="en-CA" sz="1600" b="0" dirty="0">
            <a:solidFill>
              <a:schemeClr val="bg1"/>
            </a:solidFill>
          </a:endParaRPr>
        </a:p>
      </dgm:t>
    </dgm:pt>
    <dgm:pt modelId="{E026A9C2-E5C4-40D0-8C9A-80C77F8B6CFF}" type="parTrans" cxnId="{C7478F2E-907A-4299-86AE-C66036CAEC84}">
      <dgm:prSet/>
      <dgm:spPr/>
      <dgm:t>
        <a:bodyPr/>
        <a:lstStyle/>
        <a:p>
          <a:endParaRPr lang="en-CA" sz="2400"/>
        </a:p>
      </dgm:t>
    </dgm:pt>
    <dgm:pt modelId="{E986F2F1-64A8-47A6-B2E8-2BE5C2890D24}" type="sibTrans" cxnId="{C7478F2E-907A-4299-86AE-C66036CAEC84}">
      <dgm:prSet custT="1"/>
      <dgm:spPr/>
      <dgm:t>
        <a:bodyPr/>
        <a:lstStyle/>
        <a:p>
          <a:endParaRPr lang="en-CA" sz="1100"/>
        </a:p>
      </dgm:t>
    </dgm:pt>
    <dgm:pt modelId="{99EBEF6B-B038-478C-B34D-F99EF7B5A1A6}">
      <dgm:prSet phldrT="[Text]"/>
      <dgm:spPr/>
      <dgm:t>
        <a:bodyPr/>
        <a:lstStyle/>
        <a:p>
          <a:r>
            <a:rPr lang="en-US" dirty="0" err="1"/>
            <a:t>Cours</a:t>
          </a:r>
          <a:r>
            <a:rPr lang="en-US" dirty="0"/>
            <a:t> de langue ALS/FLS</a:t>
          </a:r>
          <a:endParaRPr lang="en-CA" dirty="0"/>
        </a:p>
      </dgm:t>
    </dgm:pt>
    <dgm:pt modelId="{3A66FCB3-169E-4385-A124-D35318EB88D2}" type="parTrans" cxnId="{3EED6AF6-2FDC-4FF5-8DE0-A941C0ABA36C}">
      <dgm:prSet/>
      <dgm:spPr/>
      <dgm:t>
        <a:bodyPr/>
        <a:lstStyle/>
        <a:p>
          <a:endParaRPr lang="en-US"/>
        </a:p>
      </dgm:t>
    </dgm:pt>
    <dgm:pt modelId="{17E1E34B-F516-42DD-B979-3D50558C9C02}" type="sibTrans" cxnId="{3EED6AF6-2FDC-4FF5-8DE0-A941C0ABA36C}">
      <dgm:prSet/>
      <dgm:spPr/>
      <dgm:t>
        <a:bodyPr/>
        <a:lstStyle/>
        <a:p>
          <a:endParaRPr lang="en-US"/>
        </a:p>
      </dgm:t>
    </dgm:pt>
    <dgm:pt modelId="{95BA0762-DC1E-4BC2-93A5-8ED368DD3A2D}">
      <dgm:prSet phldrT="[Text]"/>
      <dgm:spPr/>
      <dgm:t>
        <a:bodyPr/>
        <a:lstStyle/>
        <a:p>
          <a:r>
            <a:rPr lang="en-US" dirty="0" err="1"/>
            <a:t>Établissement</a:t>
          </a:r>
          <a:r>
            <a:rPr lang="en-US" dirty="0"/>
            <a:t> et </a:t>
          </a:r>
          <a:r>
            <a:rPr lang="en-US" dirty="0" err="1"/>
            <a:t>intégration</a:t>
          </a:r>
          <a:r>
            <a:rPr lang="en-US" dirty="0"/>
            <a:t> </a:t>
          </a:r>
          <a:r>
            <a:rPr lang="en-US" dirty="0" err="1"/>
            <a:t>accélérés</a:t>
          </a:r>
          <a:endParaRPr lang="en-CA" dirty="0"/>
        </a:p>
      </dgm:t>
    </dgm:pt>
    <dgm:pt modelId="{8107FB30-6DE0-40F8-A66D-5E4273D6C667}" type="parTrans" cxnId="{8131817D-F4AC-4F3D-A365-30B2DE3A1F92}">
      <dgm:prSet/>
      <dgm:spPr/>
      <dgm:t>
        <a:bodyPr/>
        <a:lstStyle/>
        <a:p>
          <a:endParaRPr lang="en-US"/>
        </a:p>
      </dgm:t>
    </dgm:pt>
    <dgm:pt modelId="{00BE5734-8494-42AF-90E2-8D482F3544BB}" type="sibTrans" cxnId="{8131817D-F4AC-4F3D-A365-30B2DE3A1F92}">
      <dgm:prSet/>
      <dgm:spPr/>
      <dgm:t>
        <a:bodyPr/>
        <a:lstStyle/>
        <a:p>
          <a:endParaRPr lang="en-US"/>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fr-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fr-CA"/>
        </a:p>
      </dgm:t>
    </dgm:pt>
    <dgm:pt modelId="{C19BAC2C-FDB4-4D3A-ACEE-48A6586F2EC9}" type="pres">
      <dgm:prSet presAssocID="{E986F2F1-64A8-47A6-B2E8-2BE5C2890D24}" presName="spacerR" presStyleCnt="0"/>
      <dgm:spPr/>
    </dgm:pt>
    <dgm:pt modelId="{F5CA4A23-B66A-4148-9A89-39856EE07638}" type="pres">
      <dgm:prSet presAssocID="{99EBEF6B-B038-478C-B34D-F99EF7B5A1A6}" presName="node" presStyleLbl="node1" presStyleIdx="1" presStyleCnt="3">
        <dgm:presLayoutVars>
          <dgm:bulletEnabled val="1"/>
        </dgm:presLayoutVars>
      </dgm:prSet>
      <dgm:spPr/>
      <dgm:t>
        <a:bodyPr/>
        <a:lstStyle/>
        <a:p>
          <a:endParaRPr lang="fr-CA"/>
        </a:p>
      </dgm:t>
    </dgm:pt>
    <dgm:pt modelId="{746E1F6F-6066-496E-A081-FCE154619358}" type="pres">
      <dgm:prSet presAssocID="{17E1E34B-F516-42DD-B979-3D50558C9C02}" presName="spacerL" presStyleCnt="0"/>
      <dgm:spPr/>
    </dgm:pt>
    <dgm:pt modelId="{E1D44BE8-1238-4336-8A59-307EAA08119E}" type="pres">
      <dgm:prSet presAssocID="{17E1E34B-F516-42DD-B979-3D50558C9C02}" presName="sibTrans" presStyleLbl="sibTrans2D1" presStyleIdx="1" presStyleCnt="2"/>
      <dgm:spPr/>
      <dgm:t>
        <a:bodyPr/>
        <a:lstStyle/>
        <a:p>
          <a:endParaRPr lang="fr-CA"/>
        </a:p>
      </dgm:t>
    </dgm:pt>
    <dgm:pt modelId="{8E14C0A4-F739-40B2-A0B9-749566C2D21E}" type="pres">
      <dgm:prSet presAssocID="{17E1E34B-F516-42DD-B979-3D50558C9C02}" presName="spacerR" presStyleCnt="0"/>
      <dgm:spPr/>
    </dgm:pt>
    <dgm:pt modelId="{89CDF1E5-9209-4936-ADB8-28BE08FB5E97}" type="pres">
      <dgm:prSet presAssocID="{95BA0762-DC1E-4BC2-93A5-8ED368DD3A2D}" presName="node" presStyleLbl="node1" presStyleIdx="2" presStyleCnt="3">
        <dgm:presLayoutVars>
          <dgm:bulletEnabled val="1"/>
        </dgm:presLayoutVars>
      </dgm:prSet>
      <dgm:spPr/>
      <dgm:t>
        <a:bodyPr/>
        <a:lstStyle/>
        <a:p>
          <a:endParaRPr lang="fr-CA"/>
        </a:p>
      </dgm:t>
    </dgm:pt>
  </dgm:ptLst>
  <dgm:cxnLst>
    <dgm:cxn modelId="{C7478F2E-907A-4299-86AE-C66036CAEC84}" srcId="{F3706102-6B73-4625-AE70-9AB283745516}" destId="{54B80148-857B-4859-B80A-5B45D82CAB69}" srcOrd="0" destOrd="0" parTransId="{E026A9C2-E5C4-40D0-8C9A-80C77F8B6CFF}" sibTransId="{E986F2F1-64A8-47A6-B2E8-2BE5C2890D24}"/>
    <dgm:cxn modelId="{B3B25E62-E2C4-4FE2-A390-649241626164}" type="presOf" srcId="{17E1E34B-F516-42DD-B979-3D50558C9C02}" destId="{E1D44BE8-1238-4336-8A59-307EAA08119E}" srcOrd="0" destOrd="0" presId="urn:microsoft.com/office/officeart/2005/8/layout/equation1"/>
    <dgm:cxn modelId="{9073E680-1799-4D9D-8498-660262D2F363}" type="presOf" srcId="{99EBEF6B-B038-478C-B34D-F99EF7B5A1A6}" destId="{F5CA4A23-B66A-4148-9A89-39856EE07638}" srcOrd="0" destOrd="0" presId="urn:microsoft.com/office/officeart/2005/8/layout/equation1"/>
    <dgm:cxn modelId="{287CFF81-DA1E-4697-A129-2786E89CE4C9}" type="presOf" srcId="{54B80148-857B-4859-B80A-5B45D82CAB69}" destId="{91D65DB4-E917-4E7F-8EC3-E6272133D60E}" srcOrd="0" destOrd="0" presId="urn:microsoft.com/office/officeart/2005/8/layout/equation1"/>
    <dgm:cxn modelId="{575BF8C3-C773-481A-89D6-81471C03714A}" type="presOf" srcId="{E986F2F1-64A8-47A6-B2E8-2BE5C2890D24}" destId="{EE254383-6D7D-450F-A410-B6CF85192325}" srcOrd="0" destOrd="0" presId="urn:microsoft.com/office/officeart/2005/8/layout/equation1"/>
    <dgm:cxn modelId="{3EED6AF6-2FDC-4FF5-8DE0-A941C0ABA36C}" srcId="{F3706102-6B73-4625-AE70-9AB283745516}" destId="{99EBEF6B-B038-478C-B34D-F99EF7B5A1A6}" srcOrd="1" destOrd="0" parTransId="{3A66FCB3-169E-4385-A124-D35318EB88D2}" sibTransId="{17E1E34B-F516-42DD-B979-3D50558C9C02}"/>
    <dgm:cxn modelId="{D0F4C00D-8386-4A58-A2C2-04F8A97E2EFB}" type="presOf" srcId="{95BA0762-DC1E-4BC2-93A5-8ED368DD3A2D}" destId="{89CDF1E5-9209-4936-ADB8-28BE08FB5E97}" srcOrd="0" destOrd="0" presId="urn:microsoft.com/office/officeart/2005/8/layout/equation1"/>
    <dgm:cxn modelId="{8131817D-F4AC-4F3D-A365-30B2DE3A1F92}" srcId="{F3706102-6B73-4625-AE70-9AB283745516}" destId="{95BA0762-DC1E-4BC2-93A5-8ED368DD3A2D}" srcOrd="2" destOrd="0" parTransId="{8107FB30-6DE0-40F8-A66D-5E4273D6C667}" sibTransId="{00BE5734-8494-42AF-90E2-8D482F3544BB}"/>
    <dgm:cxn modelId="{6F4055ED-675C-4D72-9C59-B825287B362B}" type="presOf" srcId="{F3706102-6B73-4625-AE70-9AB283745516}" destId="{93546CFF-D660-473D-971B-7FB798DAC41C}" srcOrd="0" destOrd="0" presId="urn:microsoft.com/office/officeart/2005/8/layout/equation1"/>
    <dgm:cxn modelId="{727DCC1A-583A-4991-BD03-4BD01BAF97B4}" type="presParOf" srcId="{93546CFF-D660-473D-971B-7FB798DAC41C}" destId="{91D65DB4-E917-4E7F-8EC3-E6272133D60E}" srcOrd="0" destOrd="0" presId="urn:microsoft.com/office/officeart/2005/8/layout/equation1"/>
    <dgm:cxn modelId="{13E625D1-AA08-4D2D-8A42-EADFFB701378}" type="presParOf" srcId="{93546CFF-D660-473D-971B-7FB798DAC41C}" destId="{0E2C1BD6-7C6A-41EF-9A99-1BCFB7A62065}" srcOrd="1" destOrd="0" presId="urn:microsoft.com/office/officeart/2005/8/layout/equation1"/>
    <dgm:cxn modelId="{1EB0D8D5-8750-4F4A-87F3-E9D558999897}" type="presParOf" srcId="{93546CFF-D660-473D-971B-7FB798DAC41C}" destId="{EE254383-6D7D-450F-A410-B6CF85192325}" srcOrd="2" destOrd="0" presId="urn:microsoft.com/office/officeart/2005/8/layout/equation1"/>
    <dgm:cxn modelId="{FC23E537-A813-4E05-BAFD-7466FBB7B8E5}" type="presParOf" srcId="{93546CFF-D660-473D-971B-7FB798DAC41C}" destId="{C19BAC2C-FDB4-4D3A-ACEE-48A6586F2EC9}" srcOrd="3" destOrd="0" presId="urn:microsoft.com/office/officeart/2005/8/layout/equation1"/>
    <dgm:cxn modelId="{374A15A0-F6E3-4D19-B3CC-8B10D1102DA7}" type="presParOf" srcId="{93546CFF-D660-473D-971B-7FB798DAC41C}" destId="{F5CA4A23-B66A-4148-9A89-39856EE07638}" srcOrd="4" destOrd="0" presId="urn:microsoft.com/office/officeart/2005/8/layout/equation1"/>
    <dgm:cxn modelId="{EDACC390-726E-4E20-ADD0-17DCD4FE6E1A}" type="presParOf" srcId="{93546CFF-D660-473D-971B-7FB798DAC41C}" destId="{746E1F6F-6066-496E-A081-FCE154619358}" srcOrd="5" destOrd="0" presId="urn:microsoft.com/office/officeart/2005/8/layout/equation1"/>
    <dgm:cxn modelId="{866562F9-A87D-4AB8-B46D-E693F6ADBDC3}" type="presParOf" srcId="{93546CFF-D660-473D-971B-7FB798DAC41C}" destId="{E1D44BE8-1238-4336-8A59-307EAA08119E}" srcOrd="6" destOrd="0" presId="urn:microsoft.com/office/officeart/2005/8/layout/equation1"/>
    <dgm:cxn modelId="{1044A059-7BE4-4025-98EB-39322A2CEEC1}" type="presParOf" srcId="{93546CFF-D660-473D-971B-7FB798DAC41C}" destId="{8E14C0A4-F739-40B2-A0B9-749566C2D21E}" srcOrd="7" destOrd="0" presId="urn:microsoft.com/office/officeart/2005/8/layout/equation1"/>
    <dgm:cxn modelId="{6A6E6CCE-FED7-4F0B-AC00-4C3486C293E4}" type="presParOf" srcId="{93546CFF-D660-473D-971B-7FB798DAC41C}" destId="{89CDF1E5-9209-4936-ADB8-28BE08FB5E9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E3BEF3-308E-436B-A529-7730D3529DFB}"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CA"/>
        </a:p>
      </dgm:t>
    </dgm:pt>
    <dgm:pt modelId="{2E9F1F2F-6047-4CD1-8F61-CF26385F0973}">
      <dgm:prSet phldrT="[Text]"/>
      <dgm:spPr/>
      <dgm:t>
        <a:bodyPr/>
        <a:lstStyle/>
        <a:p>
          <a:r>
            <a:rPr lang="en-US" dirty="0" err="1"/>
            <a:t>Activités</a:t>
          </a:r>
          <a:r>
            <a:rPr lang="en-US" dirty="0"/>
            <a:t> c</a:t>
          </a:r>
          <a:r>
            <a:rPr lang="en-CA" dirty="0" err="1"/>
            <a:t>ommunicatives</a:t>
          </a:r>
          <a:endParaRPr lang="en-CA" dirty="0"/>
        </a:p>
      </dgm:t>
    </dgm:pt>
    <dgm:pt modelId="{85392D68-DF1A-4A8E-9666-A0B106B226D8}" type="parTrans" cxnId="{CF656B41-C161-43D8-902A-F85B0FF624FC}">
      <dgm:prSet/>
      <dgm:spPr/>
      <dgm:t>
        <a:bodyPr/>
        <a:lstStyle/>
        <a:p>
          <a:endParaRPr lang="en-CA"/>
        </a:p>
      </dgm:t>
    </dgm:pt>
    <dgm:pt modelId="{5D7C4773-AB5B-41B6-8F33-9C9936ECCDF1}" type="sibTrans" cxnId="{CF656B41-C161-43D8-902A-F85B0FF624FC}">
      <dgm:prSet/>
      <dgm:spPr/>
      <dgm:t>
        <a:bodyPr/>
        <a:lstStyle/>
        <a:p>
          <a:endParaRPr lang="en-CA"/>
        </a:p>
      </dgm:t>
    </dgm:pt>
    <dgm:pt modelId="{69CBFED8-6EC9-4F6E-AE4B-F400D8F8526B}">
      <dgm:prSet phldrT="[Text]"/>
      <dgm:spPr/>
      <dgm:t>
        <a:bodyPr/>
        <a:lstStyle/>
        <a:p>
          <a:r>
            <a:rPr lang="en-US" dirty="0" err="1"/>
            <a:t>Activités</a:t>
          </a:r>
          <a:r>
            <a:rPr lang="en-US" dirty="0"/>
            <a:t> c</a:t>
          </a:r>
          <a:r>
            <a:rPr lang="en-CA" dirty="0" err="1"/>
            <a:t>ommunicatives</a:t>
          </a:r>
          <a:endParaRPr lang="en-CA" dirty="0"/>
        </a:p>
      </dgm:t>
    </dgm:pt>
    <dgm:pt modelId="{B5257264-62E6-4F0B-A7A3-1C39D5D96827}" type="parTrans" cxnId="{85746F63-4746-439F-83F2-07C47ABC24B4}">
      <dgm:prSet/>
      <dgm:spPr/>
      <dgm:t>
        <a:bodyPr/>
        <a:lstStyle/>
        <a:p>
          <a:endParaRPr lang="en-CA"/>
        </a:p>
      </dgm:t>
    </dgm:pt>
    <dgm:pt modelId="{34F366DB-F85A-4B66-9678-20CA0D89E0DA}" type="sibTrans" cxnId="{85746F63-4746-439F-83F2-07C47ABC24B4}">
      <dgm:prSet/>
      <dgm:spPr/>
      <dgm:t>
        <a:bodyPr/>
        <a:lstStyle/>
        <a:p>
          <a:endParaRPr lang="en-CA"/>
        </a:p>
      </dgm:t>
    </dgm:pt>
    <dgm:pt modelId="{DA262442-49AD-4350-B614-25F51E6651C7}">
      <dgm:prSet phldrT="[Text]" custT="1"/>
      <dgm:spPr>
        <a:solidFill>
          <a:schemeClr val="tx2"/>
        </a:solidFill>
      </dgm:spPr>
      <dgm:t>
        <a:bodyPr/>
        <a:lstStyle/>
        <a:p>
          <a:pPr>
            <a:lnSpc>
              <a:spcPct val="50000"/>
            </a:lnSpc>
          </a:pPr>
          <a:r>
            <a:rPr lang="fr-FR" sz="2400" dirty="0">
              <a:solidFill>
                <a:schemeClr val="bg1"/>
              </a:solidFill>
            </a:rPr>
            <a:t>Réalisation d'une tâche </a:t>
          </a:r>
          <a:r>
            <a:rPr lang="en-CA" sz="2400" dirty="0">
              <a:solidFill>
                <a:schemeClr val="bg1"/>
              </a:solidFill>
            </a:rPr>
            <a:t> </a:t>
          </a:r>
        </a:p>
        <a:p>
          <a:pPr>
            <a:lnSpc>
              <a:spcPct val="50000"/>
            </a:lnSpc>
          </a:pPr>
          <a:r>
            <a:rPr lang="en-CA" sz="2400" dirty="0" err="1">
              <a:solidFill>
                <a:schemeClr val="bg1"/>
              </a:solidFill>
            </a:rPr>
            <a:t>actionnelle</a:t>
          </a:r>
          <a:endParaRPr lang="en-CA" sz="2400" dirty="0">
            <a:solidFill>
              <a:schemeClr val="bg1"/>
            </a:solidFill>
          </a:endParaRPr>
        </a:p>
      </dgm:t>
    </dgm:pt>
    <dgm:pt modelId="{A7D6112E-DB2A-4F9A-B36F-5B4FCB36F019}" type="parTrans" cxnId="{B606E7D0-E709-43FE-ACD3-8E655D5462F5}">
      <dgm:prSet/>
      <dgm:spPr/>
      <dgm:t>
        <a:bodyPr/>
        <a:lstStyle/>
        <a:p>
          <a:endParaRPr lang="en-CA"/>
        </a:p>
      </dgm:t>
    </dgm:pt>
    <dgm:pt modelId="{5D0D71A9-1894-4547-9E31-4A88AEFFDF3B}" type="sibTrans" cxnId="{B606E7D0-E709-43FE-ACD3-8E655D5462F5}">
      <dgm:prSet/>
      <dgm:spPr/>
      <dgm:t>
        <a:bodyPr/>
        <a:lstStyle/>
        <a:p>
          <a:endParaRPr lang="en-CA"/>
        </a:p>
      </dgm:t>
    </dgm:pt>
    <dgm:pt modelId="{B9620657-CD9B-43DE-84CA-D089CE4B3DED}">
      <dgm:prSet phldrT="[Text]"/>
      <dgm:spPr/>
      <dgm:t>
        <a:bodyPr/>
        <a:lstStyle/>
        <a:p>
          <a:r>
            <a:rPr lang="en-US" dirty="0" err="1"/>
            <a:t>Activités</a:t>
          </a:r>
          <a:r>
            <a:rPr lang="en-US" dirty="0"/>
            <a:t> c</a:t>
          </a:r>
          <a:r>
            <a:rPr lang="en-CA" dirty="0" err="1"/>
            <a:t>ommunicatives</a:t>
          </a:r>
          <a:endParaRPr lang="en-CA" dirty="0"/>
        </a:p>
      </dgm:t>
    </dgm:pt>
    <dgm:pt modelId="{9AA662F7-74D2-416B-AD9C-D5385F17A93C}" type="parTrans" cxnId="{5F025FC8-9F06-41C1-BA03-F1F787A977D8}">
      <dgm:prSet/>
      <dgm:spPr/>
      <dgm:t>
        <a:bodyPr/>
        <a:lstStyle/>
        <a:p>
          <a:endParaRPr lang="en-US"/>
        </a:p>
      </dgm:t>
    </dgm:pt>
    <dgm:pt modelId="{AC29F53D-EF5A-42C5-ADC0-770FFD3B3FB4}" type="sibTrans" cxnId="{5F025FC8-9F06-41C1-BA03-F1F787A977D8}">
      <dgm:prSet/>
      <dgm:spPr/>
      <dgm:t>
        <a:bodyPr/>
        <a:lstStyle/>
        <a:p>
          <a:endParaRPr lang="en-US"/>
        </a:p>
      </dgm:t>
    </dgm:pt>
    <dgm:pt modelId="{CC157862-9F0F-40B7-86CC-30EA43A8002B}" type="pres">
      <dgm:prSet presAssocID="{5FE3BEF3-308E-436B-A529-7730D3529DFB}" presName="Name0" presStyleCnt="0">
        <dgm:presLayoutVars>
          <dgm:chMax val="4"/>
          <dgm:resizeHandles val="exact"/>
        </dgm:presLayoutVars>
      </dgm:prSet>
      <dgm:spPr/>
      <dgm:t>
        <a:bodyPr/>
        <a:lstStyle/>
        <a:p>
          <a:endParaRPr lang="fr-CA"/>
        </a:p>
      </dgm:t>
    </dgm:pt>
    <dgm:pt modelId="{18A1BE23-CAEA-42FD-8842-BCA628D83461}" type="pres">
      <dgm:prSet presAssocID="{5FE3BEF3-308E-436B-A529-7730D3529DFB}" presName="ellipse" presStyleLbl="trBgShp" presStyleIdx="0" presStyleCnt="1"/>
      <dgm:spPr/>
    </dgm:pt>
    <dgm:pt modelId="{A738E644-38A0-473A-A352-CF2B8AB40892}" type="pres">
      <dgm:prSet presAssocID="{5FE3BEF3-308E-436B-A529-7730D3529DFB}" presName="arrow1" presStyleLbl="fgShp" presStyleIdx="0" presStyleCnt="1"/>
      <dgm:spPr/>
    </dgm:pt>
    <dgm:pt modelId="{84151094-7041-4AD0-B487-56C520E3AA7D}" type="pres">
      <dgm:prSet presAssocID="{5FE3BEF3-308E-436B-A529-7730D3529DFB}" presName="rectangle" presStyleLbl="revTx" presStyleIdx="0" presStyleCnt="1" custScaleX="117965" custScaleY="73884">
        <dgm:presLayoutVars>
          <dgm:bulletEnabled val="1"/>
        </dgm:presLayoutVars>
      </dgm:prSet>
      <dgm:spPr/>
      <dgm:t>
        <a:bodyPr/>
        <a:lstStyle/>
        <a:p>
          <a:endParaRPr lang="fr-CA"/>
        </a:p>
      </dgm:t>
    </dgm:pt>
    <dgm:pt modelId="{665F5674-CCAB-4782-807D-7616C946F8F8}" type="pres">
      <dgm:prSet presAssocID="{69CBFED8-6EC9-4F6E-AE4B-F400D8F8526B}" presName="item1" presStyleLbl="node1" presStyleIdx="0" presStyleCnt="3">
        <dgm:presLayoutVars>
          <dgm:bulletEnabled val="1"/>
        </dgm:presLayoutVars>
      </dgm:prSet>
      <dgm:spPr/>
      <dgm:t>
        <a:bodyPr/>
        <a:lstStyle/>
        <a:p>
          <a:endParaRPr lang="fr-CA"/>
        </a:p>
      </dgm:t>
    </dgm:pt>
    <dgm:pt modelId="{7233B8BB-F3DB-4E19-9776-D13EADDD0055}" type="pres">
      <dgm:prSet presAssocID="{B9620657-CD9B-43DE-84CA-D089CE4B3DED}" presName="item2" presStyleLbl="node1" presStyleIdx="1" presStyleCnt="3">
        <dgm:presLayoutVars>
          <dgm:bulletEnabled val="1"/>
        </dgm:presLayoutVars>
      </dgm:prSet>
      <dgm:spPr/>
      <dgm:t>
        <a:bodyPr/>
        <a:lstStyle/>
        <a:p>
          <a:endParaRPr lang="fr-CA"/>
        </a:p>
      </dgm:t>
    </dgm:pt>
    <dgm:pt modelId="{1D4BFEDE-38EA-4FD9-8A8A-288DD81FF9BF}" type="pres">
      <dgm:prSet presAssocID="{DA262442-49AD-4350-B614-25F51E6651C7}" presName="item3" presStyleLbl="node1" presStyleIdx="2" presStyleCnt="3">
        <dgm:presLayoutVars>
          <dgm:bulletEnabled val="1"/>
        </dgm:presLayoutVars>
      </dgm:prSet>
      <dgm:spPr/>
      <dgm:t>
        <a:bodyPr/>
        <a:lstStyle/>
        <a:p>
          <a:endParaRPr lang="fr-CA"/>
        </a:p>
      </dgm:t>
    </dgm:pt>
    <dgm:pt modelId="{75D62E8B-8B91-4B9A-92CB-283B7F9A2BB4}" type="pres">
      <dgm:prSet presAssocID="{5FE3BEF3-308E-436B-A529-7730D3529DFB}" presName="funnel" presStyleLbl="trAlignAcc1" presStyleIdx="0" presStyleCnt="1"/>
      <dgm:spPr/>
    </dgm:pt>
  </dgm:ptLst>
  <dgm:cxnLst>
    <dgm:cxn modelId="{85746F63-4746-439F-83F2-07C47ABC24B4}" srcId="{5FE3BEF3-308E-436B-A529-7730D3529DFB}" destId="{69CBFED8-6EC9-4F6E-AE4B-F400D8F8526B}" srcOrd="1" destOrd="0" parTransId="{B5257264-62E6-4F0B-A7A3-1C39D5D96827}" sibTransId="{34F366DB-F85A-4B66-9678-20CA0D89E0DA}"/>
    <dgm:cxn modelId="{B606E7D0-E709-43FE-ACD3-8E655D5462F5}" srcId="{5FE3BEF3-308E-436B-A529-7730D3529DFB}" destId="{DA262442-49AD-4350-B614-25F51E6651C7}" srcOrd="3" destOrd="0" parTransId="{A7D6112E-DB2A-4F9A-B36F-5B4FCB36F019}" sibTransId="{5D0D71A9-1894-4547-9E31-4A88AEFFDF3B}"/>
    <dgm:cxn modelId="{D21F46C3-23AE-4534-86CE-B7BD1EDFA4CE}" type="presOf" srcId="{DA262442-49AD-4350-B614-25F51E6651C7}" destId="{84151094-7041-4AD0-B487-56C520E3AA7D}" srcOrd="0" destOrd="0" presId="urn:microsoft.com/office/officeart/2005/8/layout/funnel1"/>
    <dgm:cxn modelId="{5AFAB5E4-3119-4095-B5D3-AD5DBF995A95}" type="presOf" srcId="{5FE3BEF3-308E-436B-A529-7730D3529DFB}" destId="{CC157862-9F0F-40B7-86CC-30EA43A8002B}" srcOrd="0" destOrd="0" presId="urn:microsoft.com/office/officeart/2005/8/layout/funnel1"/>
    <dgm:cxn modelId="{1D35D2C9-C204-409B-A30A-6393E51085FE}" type="presOf" srcId="{2E9F1F2F-6047-4CD1-8F61-CF26385F0973}" destId="{1D4BFEDE-38EA-4FD9-8A8A-288DD81FF9BF}" srcOrd="0" destOrd="0" presId="urn:microsoft.com/office/officeart/2005/8/layout/funnel1"/>
    <dgm:cxn modelId="{2E19B78B-D952-44C2-A1AF-83AE205AA2F3}" type="presOf" srcId="{B9620657-CD9B-43DE-84CA-D089CE4B3DED}" destId="{665F5674-CCAB-4782-807D-7616C946F8F8}" srcOrd="0" destOrd="0" presId="urn:microsoft.com/office/officeart/2005/8/layout/funnel1"/>
    <dgm:cxn modelId="{CF656B41-C161-43D8-902A-F85B0FF624FC}" srcId="{5FE3BEF3-308E-436B-A529-7730D3529DFB}" destId="{2E9F1F2F-6047-4CD1-8F61-CF26385F0973}" srcOrd="0" destOrd="0" parTransId="{85392D68-DF1A-4A8E-9666-A0B106B226D8}" sibTransId="{5D7C4773-AB5B-41B6-8F33-9C9936ECCDF1}"/>
    <dgm:cxn modelId="{5F025FC8-9F06-41C1-BA03-F1F787A977D8}" srcId="{5FE3BEF3-308E-436B-A529-7730D3529DFB}" destId="{B9620657-CD9B-43DE-84CA-D089CE4B3DED}" srcOrd="2" destOrd="0" parTransId="{9AA662F7-74D2-416B-AD9C-D5385F17A93C}" sibTransId="{AC29F53D-EF5A-42C5-ADC0-770FFD3B3FB4}"/>
    <dgm:cxn modelId="{6A645372-AEC6-4382-BEA7-06C53FD5C2B3}" type="presOf" srcId="{69CBFED8-6EC9-4F6E-AE4B-F400D8F8526B}" destId="{7233B8BB-F3DB-4E19-9776-D13EADDD0055}" srcOrd="0" destOrd="0" presId="urn:microsoft.com/office/officeart/2005/8/layout/funnel1"/>
    <dgm:cxn modelId="{E7B3118F-EC17-4B0D-AA2F-09CC69A9CC1B}" type="presParOf" srcId="{CC157862-9F0F-40B7-86CC-30EA43A8002B}" destId="{18A1BE23-CAEA-42FD-8842-BCA628D83461}" srcOrd="0" destOrd="0" presId="urn:microsoft.com/office/officeart/2005/8/layout/funnel1"/>
    <dgm:cxn modelId="{03B96994-C254-46F5-9D1F-C7286E615BCB}" type="presParOf" srcId="{CC157862-9F0F-40B7-86CC-30EA43A8002B}" destId="{A738E644-38A0-473A-A352-CF2B8AB40892}" srcOrd="1" destOrd="0" presId="urn:microsoft.com/office/officeart/2005/8/layout/funnel1"/>
    <dgm:cxn modelId="{A7FC9D64-E257-48C8-8467-1D934654C2A3}" type="presParOf" srcId="{CC157862-9F0F-40B7-86CC-30EA43A8002B}" destId="{84151094-7041-4AD0-B487-56C520E3AA7D}" srcOrd="2" destOrd="0" presId="urn:microsoft.com/office/officeart/2005/8/layout/funnel1"/>
    <dgm:cxn modelId="{D535AEDF-FBBA-4B13-AC00-52B3F81C3A1C}" type="presParOf" srcId="{CC157862-9F0F-40B7-86CC-30EA43A8002B}" destId="{665F5674-CCAB-4782-807D-7616C946F8F8}" srcOrd="3" destOrd="0" presId="urn:microsoft.com/office/officeart/2005/8/layout/funnel1"/>
    <dgm:cxn modelId="{DA07C4A1-786E-493D-894E-1DCD2074B44F}" type="presParOf" srcId="{CC157862-9F0F-40B7-86CC-30EA43A8002B}" destId="{7233B8BB-F3DB-4E19-9776-D13EADDD0055}" srcOrd="4" destOrd="0" presId="urn:microsoft.com/office/officeart/2005/8/layout/funnel1"/>
    <dgm:cxn modelId="{C0F10CF6-69A8-4AB3-9D36-FD2C58E485BF}" type="presParOf" srcId="{CC157862-9F0F-40B7-86CC-30EA43A8002B}" destId="{1D4BFEDE-38EA-4FD9-8A8A-288DD81FF9BF}" srcOrd="5" destOrd="0" presId="urn:microsoft.com/office/officeart/2005/8/layout/funnel1"/>
    <dgm:cxn modelId="{576A38D7-A4DF-48C7-ABA4-A34F880B44FE}" type="presParOf" srcId="{CC157862-9F0F-40B7-86CC-30EA43A8002B}" destId="{75D62E8B-8B91-4B9A-92CB-283B7F9A2BB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E3BEF3-308E-436B-A529-7730D3529DFB}"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CA"/>
        </a:p>
      </dgm:t>
    </dgm:pt>
    <dgm:pt modelId="{2E9F1F2F-6047-4CD1-8F61-CF26385F0973}">
      <dgm:prSet phldrT="[Text]"/>
      <dgm:spPr/>
      <dgm:t>
        <a:bodyPr/>
        <a:lstStyle/>
        <a:p>
          <a:r>
            <a:rPr lang="en-US" dirty="0" err="1"/>
            <a:t>Activités</a:t>
          </a:r>
          <a:r>
            <a:rPr lang="en-US" dirty="0"/>
            <a:t> c</a:t>
          </a:r>
          <a:r>
            <a:rPr lang="en-CA" dirty="0" err="1"/>
            <a:t>ommunicatives</a:t>
          </a:r>
          <a:endParaRPr lang="en-CA" dirty="0"/>
        </a:p>
      </dgm:t>
    </dgm:pt>
    <dgm:pt modelId="{85392D68-DF1A-4A8E-9666-A0B106B226D8}" type="parTrans" cxnId="{CF656B41-C161-43D8-902A-F85B0FF624FC}">
      <dgm:prSet/>
      <dgm:spPr/>
      <dgm:t>
        <a:bodyPr/>
        <a:lstStyle/>
        <a:p>
          <a:endParaRPr lang="en-CA"/>
        </a:p>
      </dgm:t>
    </dgm:pt>
    <dgm:pt modelId="{5D7C4773-AB5B-41B6-8F33-9C9936ECCDF1}" type="sibTrans" cxnId="{CF656B41-C161-43D8-902A-F85B0FF624FC}">
      <dgm:prSet/>
      <dgm:spPr/>
      <dgm:t>
        <a:bodyPr/>
        <a:lstStyle/>
        <a:p>
          <a:endParaRPr lang="en-CA"/>
        </a:p>
      </dgm:t>
    </dgm:pt>
    <dgm:pt modelId="{42F9E1C1-2ABB-48E3-909B-82C375A964AF}">
      <dgm:prSet phldrT="[Text]"/>
      <dgm:spPr/>
      <dgm:t>
        <a:bodyPr/>
        <a:lstStyle/>
        <a:p>
          <a:r>
            <a:rPr lang="en-US" dirty="0" err="1"/>
            <a:t>Activités</a:t>
          </a:r>
          <a:r>
            <a:rPr lang="en-US" dirty="0"/>
            <a:t> c</a:t>
          </a:r>
          <a:r>
            <a:rPr lang="en-CA" dirty="0" err="1"/>
            <a:t>ommunicatives</a:t>
          </a:r>
          <a:endParaRPr lang="en-CA" dirty="0"/>
        </a:p>
      </dgm:t>
    </dgm:pt>
    <dgm:pt modelId="{2684918F-EA6D-4A8E-BD03-665765FB48FE}" type="parTrans" cxnId="{DD943C88-B9A0-4287-8C8A-E57890D00EFE}">
      <dgm:prSet/>
      <dgm:spPr/>
      <dgm:t>
        <a:bodyPr/>
        <a:lstStyle/>
        <a:p>
          <a:endParaRPr lang="en-US"/>
        </a:p>
      </dgm:t>
    </dgm:pt>
    <dgm:pt modelId="{1A70A224-2B53-47FE-9B36-E4C0CA971976}" type="sibTrans" cxnId="{DD943C88-B9A0-4287-8C8A-E57890D00EFE}">
      <dgm:prSet/>
      <dgm:spPr/>
      <dgm:t>
        <a:bodyPr/>
        <a:lstStyle/>
        <a:p>
          <a:endParaRPr lang="en-US"/>
        </a:p>
      </dgm:t>
    </dgm:pt>
    <dgm:pt modelId="{15284B65-95D4-493E-B344-EC36AB3A9B2E}">
      <dgm:prSet phldrT="[Text]"/>
      <dgm:spPr/>
      <dgm:t>
        <a:bodyPr/>
        <a:lstStyle/>
        <a:p>
          <a:r>
            <a:rPr lang="en-US" dirty="0" err="1"/>
            <a:t>Activités</a:t>
          </a:r>
          <a:r>
            <a:rPr lang="en-US" dirty="0"/>
            <a:t> c</a:t>
          </a:r>
          <a:r>
            <a:rPr lang="en-CA" dirty="0" err="1"/>
            <a:t>ommunicatives</a:t>
          </a:r>
          <a:endParaRPr lang="en-CA" dirty="0"/>
        </a:p>
      </dgm:t>
    </dgm:pt>
    <dgm:pt modelId="{221B3234-D5DF-4155-909E-360D9AD36421}" type="parTrans" cxnId="{030EEDCA-48E2-428C-82E9-73C18724D2B5}">
      <dgm:prSet/>
      <dgm:spPr/>
      <dgm:t>
        <a:bodyPr/>
        <a:lstStyle/>
        <a:p>
          <a:endParaRPr lang="en-US"/>
        </a:p>
      </dgm:t>
    </dgm:pt>
    <dgm:pt modelId="{2934DCBD-892E-47D8-B534-D34EC62936D9}" type="sibTrans" cxnId="{030EEDCA-48E2-428C-82E9-73C18724D2B5}">
      <dgm:prSet/>
      <dgm:spPr/>
      <dgm:t>
        <a:bodyPr/>
        <a:lstStyle/>
        <a:p>
          <a:endParaRPr lang="en-US"/>
        </a:p>
      </dgm:t>
    </dgm:pt>
    <dgm:pt modelId="{C614A22A-36C0-41F7-AEE8-AC6B1E572AD3}">
      <dgm:prSet phldrT="[Text]"/>
      <dgm:spPr>
        <a:solidFill>
          <a:schemeClr val="tx2"/>
        </a:solidFill>
      </dgm:spPr>
      <dgm:t>
        <a:bodyPr/>
        <a:lstStyle/>
        <a:p>
          <a:r>
            <a:rPr lang="fr-FR" dirty="0">
              <a:solidFill>
                <a:schemeClr val="bg1"/>
              </a:solidFill>
            </a:rPr>
            <a:t>Réalisation d'une tâche </a:t>
          </a:r>
          <a:r>
            <a:rPr lang="en-CA" dirty="0">
              <a:solidFill>
                <a:schemeClr val="bg1"/>
              </a:solidFill>
            </a:rPr>
            <a:t> </a:t>
          </a:r>
        </a:p>
        <a:p>
          <a:r>
            <a:rPr lang="en-CA" dirty="0" err="1">
              <a:solidFill>
                <a:schemeClr val="bg1"/>
              </a:solidFill>
            </a:rPr>
            <a:t>actionnelle</a:t>
          </a:r>
          <a:endParaRPr lang="en-CA" dirty="0">
            <a:solidFill>
              <a:schemeClr val="bg1"/>
            </a:solidFill>
          </a:endParaRPr>
        </a:p>
      </dgm:t>
    </dgm:pt>
    <dgm:pt modelId="{E603C785-0392-4DBE-90A0-5C46BC838441}" type="parTrans" cxnId="{2FC17A4D-1DA2-4980-B3C6-82720EBF5B95}">
      <dgm:prSet/>
      <dgm:spPr/>
      <dgm:t>
        <a:bodyPr/>
        <a:lstStyle/>
        <a:p>
          <a:endParaRPr lang="en-US"/>
        </a:p>
      </dgm:t>
    </dgm:pt>
    <dgm:pt modelId="{942BA6CE-77C8-402D-8D3D-DB86859DEB09}" type="sibTrans" cxnId="{2FC17A4D-1DA2-4980-B3C6-82720EBF5B95}">
      <dgm:prSet/>
      <dgm:spPr/>
      <dgm:t>
        <a:bodyPr/>
        <a:lstStyle/>
        <a:p>
          <a:endParaRPr lang="en-US"/>
        </a:p>
      </dgm:t>
    </dgm:pt>
    <dgm:pt modelId="{CC157862-9F0F-40B7-86CC-30EA43A8002B}" type="pres">
      <dgm:prSet presAssocID="{5FE3BEF3-308E-436B-A529-7730D3529DFB}" presName="Name0" presStyleCnt="0">
        <dgm:presLayoutVars>
          <dgm:chMax val="4"/>
          <dgm:resizeHandles val="exact"/>
        </dgm:presLayoutVars>
      </dgm:prSet>
      <dgm:spPr/>
      <dgm:t>
        <a:bodyPr/>
        <a:lstStyle/>
        <a:p>
          <a:endParaRPr lang="fr-CA"/>
        </a:p>
      </dgm:t>
    </dgm:pt>
    <dgm:pt modelId="{18A1BE23-CAEA-42FD-8842-BCA628D83461}" type="pres">
      <dgm:prSet presAssocID="{5FE3BEF3-308E-436B-A529-7730D3529DFB}" presName="ellipse" presStyleLbl="trBgShp" presStyleIdx="0" presStyleCnt="1"/>
      <dgm:spPr/>
    </dgm:pt>
    <dgm:pt modelId="{A738E644-38A0-473A-A352-CF2B8AB40892}" type="pres">
      <dgm:prSet presAssocID="{5FE3BEF3-308E-436B-A529-7730D3529DFB}" presName="arrow1" presStyleLbl="fgShp" presStyleIdx="0" presStyleCnt="1" custLinFactNeighborY="-24101"/>
      <dgm:spPr/>
    </dgm:pt>
    <dgm:pt modelId="{84151094-7041-4AD0-B487-56C520E3AA7D}" type="pres">
      <dgm:prSet presAssocID="{5FE3BEF3-308E-436B-A529-7730D3529DFB}" presName="rectangle" presStyleLbl="revTx" presStyleIdx="0" presStyleCnt="1" custScaleX="118081" custScaleY="99812">
        <dgm:presLayoutVars>
          <dgm:bulletEnabled val="1"/>
        </dgm:presLayoutVars>
      </dgm:prSet>
      <dgm:spPr/>
      <dgm:t>
        <a:bodyPr/>
        <a:lstStyle/>
        <a:p>
          <a:endParaRPr lang="fr-CA"/>
        </a:p>
      </dgm:t>
    </dgm:pt>
    <dgm:pt modelId="{9998010C-2ED6-488A-848A-918D2C7ADA3F}" type="pres">
      <dgm:prSet presAssocID="{42F9E1C1-2ABB-48E3-909B-82C375A964AF}" presName="item1" presStyleLbl="node1" presStyleIdx="0" presStyleCnt="3">
        <dgm:presLayoutVars>
          <dgm:bulletEnabled val="1"/>
        </dgm:presLayoutVars>
      </dgm:prSet>
      <dgm:spPr/>
      <dgm:t>
        <a:bodyPr/>
        <a:lstStyle/>
        <a:p>
          <a:endParaRPr lang="fr-CA"/>
        </a:p>
      </dgm:t>
    </dgm:pt>
    <dgm:pt modelId="{12F31860-53CD-4C98-BF3E-CD079102EA6F}" type="pres">
      <dgm:prSet presAssocID="{15284B65-95D4-493E-B344-EC36AB3A9B2E}" presName="item2" presStyleLbl="node1" presStyleIdx="1" presStyleCnt="3">
        <dgm:presLayoutVars>
          <dgm:bulletEnabled val="1"/>
        </dgm:presLayoutVars>
      </dgm:prSet>
      <dgm:spPr/>
      <dgm:t>
        <a:bodyPr/>
        <a:lstStyle/>
        <a:p>
          <a:endParaRPr lang="fr-CA"/>
        </a:p>
      </dgm:t>
    </dgm:pt>
    <dgm:pt modelId="{436DC732-F570-4D31-9C36-739B5E71933B}" type="pres">
      <dgm:prSet presAssocID="{C614A22A-36C0-41F7-AEE8-AC6B1E572AD3}" presName="item3" presStyleLbl="node1" presStyleIdx="2" presStyleCnt="3">
        <dgm:presLayoutVars>
          <dgm:bulletEnabled val="1"/>
        </dgm:presLayoutVars>
      </dgm:prSet>
      <dgm:spPr/>
      <dgm:t>
        <a:bodyPr/>
        <a:lstStyle/>
        <a:p>
          <a:endParaRPr lang="fr-CA"/>
        </a:p>
      </dgm:t>
    </dgm:pt>
    <dgm:pt modelId="{75D62E8B-8B91-4B9A-92CB-283B7F9A2BB4}" type="pres">
      <dgm:prSet presAssocID="{5FE3BEF3-308E-436B-A529-7730D3529DFB}" presName="funnel" presStyleLbl="trAlignAcc1" presStyleIdx="0" presStyleCnt="1" custLinFactNeighborY="-3444"/>
      <dgm:spPr/>
    </dgm:pt>
  </dgm:ptLst>
  <dgm:cxnLst>
    <dgm:cxn modelId="{030EEDCA-48E2-428C-82E9-73C18724D2B5}" srcId="{5FE3BEF3-308E-436B-A529-7730D3529DFB}" destId="{15284B65-95D4-493E-B344-EC36AB3A9B2E}" srcOrd="2" destOrd="0" parTransId="{221B3234-D5DF-4155-909E-360D9AD36421}" sibTransId="{2934DCBD-892E-47D8-B534-D34EC62936D9}"/>
    <dgm:cxn modelId="{DD943C88-B9A0-4287-8C8A-E57890D00EFE}" srcId="{5FE3BEF3-308E-436B-A529-7730D3529DFB}" destId="{42F9E1C1-2ABB-48E3-909B-82C375A964AF}" srcOrd="1" destOrd="0" parTransId="{2684918F-EA6D-4A8E-BD03-665765FB48FE}" sibTransId="{1A70A224-2B53-47FE-9B36-E4C0CA971976}"/>
    <dgm:cxn modelId="{2FC17A4D-1DA2-4980-B3C6-82720EBF5B95}" srcId="{5FE3BEF3-308E-436B-A529-7730D3529DFB}" destId="{C614A22A-36C0-41F7-AEE8-AC6B1E572AD3}" srcOrd="3" destOrd="0" parTransId="{E603C785-0392-4DBE-90A0-5C46BC838441}" sibTransId="{942BA6CE-77C8-402D-8D3D-DB86859DEB09}"/>
    <dgm:cxn modelId="{D823E966-3811-4B3C-883B-D303D370016F}" type="presOf" srcId="{C614A22A-36C0-41F7-AEE8-AC6B1E572AD3}" destId="{84151094-7041-4AD0-B487-56C520E3AA7D}" srcOrd="0" destOrd="0" presId="urn:microsoft.com/office/officeart/2005/8/layout/funnel1"/>
    <dgm:cxn modelId="{82ECFC19-219B-4DD6-B067-13F19954C3E9}" type="presOf" srcId="{15284B65-95D4-493E-B344-EC36AB3A9B2E}" destId="{9998010C-2ED6-488A-848A-918D2C7ADA3F}" srcOrd="0" destOrd="0" presId="urn:microsoft.com/office/officeart/2005/8/layout/funnel1"/>
    <dgm:cxn modelId="{CF656B41-C161-43D8-902A-F85B0FF624FC}" srcId="{5FE3BEF3-308E-436B-A529-7730D3529DFB}" destId="{2E9F1F2F-6047-4CD1-8F61-CF26385F0973}" srcOrd="0" destOrd="0" parTransId="{85392D68-DF1A-4A8E-9666-A0B106B226D8}" sibTransId="{5D7C4773-AB5B-41B6-8F33-9C9936ECCDF1}"/>
    <dgm:cxn modelId="{C7B76D2E-8BEC-452F-99ED-6A117951AAC6}" type="presOf" srcId="{5FE3BEF3-308E-436B-A529-7730D3529DFB}" destId="{CC157862-9F0F-40B7-86CC-30EA43A8002B}" srcOrd="0" destOrd="0" presId="urn:microsoft.com/office/officeart/2005/8/layout/funnel1"/>
    <dgm:cxn modelId="{E7096EFF-3377-4100-8459-744B58647366}" type="presOf" srcId="{2E9F1F2F-6047-4CD1-8F61-CF26385F0973}" destId="{436DC732-F570-4D31-9C36-739B5E71933B}" srcOrd="0" destOrd="0" presId="urn:microsoft.com/office/officeart/2005/8/layout/funnel1"/>
    <dgm:cxn modelId="{69AB2A9C-6249-47AB-9992-ADC59DAD3CE1}" type="presOf" srcId="{42F9E1C1-2ABB-48E3-909B-82C375A964AF}" destId="{12F31860-53CD-4C98-BF3E-CD079102EA6F}" srcOrd="0" destOrd="0" presId="urn:microsoft.com/office/officeart/2005/8/layout/funnel1"/>
    <dgm:cxn modelId="{035EDACA-BA3A-4DCD-8469-F58270EBEEE4}" type="presParOf" srcId="{CC157862-9F0F-40B7-86CC-30EA43A8002B}" destId="{18A1BE23-CAEA-42FD-8842-BCA628D83461}" srcOrd="0" destOrd="0" presId="urn:microsoft.com/office/officeart/2005/8/layout/funnel1"/>
    <dgm:cxn modelId="{2E395607-14B9-4FA9-AD12-62C8DEC59B9E}" type="presParOf" srcId="{CC157862-9F0F-40B7-86CC-30EA43A8002B}" destId="{A738E644-38A0-473A-A352-CF2B8AB40892}" srcOrd="1" destOrd="0" presId="urn:microsoft.com/office/officeart/2005/8/layout/funnel1"/>
    <dgm:cxn modelId="{06A6B758-BC75-4B64-B682-7692B4DDE78B}" type="presParOf" srcId="{CC157862-9F0F-40B7-86CC-30EA43A8002B}" destId="{84151094-7041-4AD0-B487-56C520E3AA7D}" srcOrd="2" destOrd="0" presId="urn:microsoft.com/office/officeart/2005/8/layout/funnel1"/>
    <dgm:cxn modelId="{54A9B1BF-3AF1-458E-BDF8-7E8118E8E879}" type="presParOf" srcId="{CC157862-9F0F-40B7-86CC-30EA43A8002B}" destId="{9998010C-2ED6-488A-848A-918D2C7ADA3F}" srcOrd="3" destOrd="0" presId="urn:microsoft.com/office/officeart/2005/8/layout/funnel1"/>
    <dgm:cxn modelId="{4E9F859C-69F1-440D-A0D4-DEE302BF690F}" type="presParOf" srcId="{CC157862-9F0F-40B7-86CC-30EA43A8002B}" destId="{12F31860-53CD-4C98-BF3E-CD079102EA6F}" srcOrd="4" destOrd="0" presId="urn:microsoft.com/office/officeart/2005/8/layout/funnel1"/>
    <dgm:cxn modelId="{E6ECA489-04E0-49D3-8066-E1E2FF6A94C1}" type="presParOf" srcId="{CC157862-9F0F-40B7-86CC-30EA43A8002B}" destId="{436DC732-F570-4D31-9C36-739B5E71933B}" srcOrd="5" destOrd="0" presId="urn:microsoft.com/office/officeart/2005/8/layout/funnel1"/>
    <dgm:cxn modelId="{C339A169-D662-4A84-9C0C-E9512580EF15}" type="presParOf" srcId="{CC157862-9F0F-40B7-86CC-30EA43A8002B}" destId="{75D62E8B-8B91-4B9A-92CB-283B7F9A2BB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E3BEF3-308E-436B-A529-7730D3529DFB}"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CA"/>
        </a:p>
      </dgm:t>
    </dgm:pt>
    <dgm:pt modelId="{2E9F1F2F-6047-4CD1-8F61-CF26385F0973}">
      <dgm:prSet phldrT="[Text]"/>
      <dgm:spPr/>
      <dgm:t>
        <a:bodyPr/>
        <a:lstStyle/>
        <a:p>
          <a:r>
            <a:rPr lang="en-US" dirty="0" err="1"/>
            <a:t>Activités</a:t>
          </a:r>
          <a:r>
            <a:rPr lang="en-US" dirty="0"/>
            <a:t> c</a:t>
          </a:r>
          <a:r>
            <a:rPr lang="en-CA" dirty="0" err="1"/>
            <a:t>ommunicatives</a:t>
          </a:r>
          <a:endParaRPr lang="en-CA" dirty="0"/>
        </a:p>
      </dgm:t>
    </dgm:pt>
    <dgm:pt modelId="{85392D68-DF1A-4A8E-9666-A0B106B226D8}" type="parTrans" cxnId="{CF656B41-C161-43D8-902A-F85B0FF624FC}">
      <dgm:prSet/>
      <dgm:spPr/>
      <dgm:t>
        <a:bodyPr/>
        <a:lstStyle/>
        <a:p>
          <a:endParaRPr lang="en-CA"/>
        </a:p>
      </dgm:t>
    </dgm:pt>
    <dgm:pt modelId="{5D7C4773-AB5B-41B6-8F33-9C9936ECCDF1}" type="sibTrans" cxnId="{CF656B41-C161-43D8-902A-F85B0FF624FC}">
      <dgm:prSet/>
      <dgm:spPr/>
      <dgm:t>
        <a:bodyPr/>
        <a:lstStyle/>
        <a:p>
          <a:endParaRPr lang="en-CA"/>
        </a:p>
      </dgm:t>
    </dgm:pt>
    <dgm:pt modelId="{E5BF6306-C169-4557-9EA6-5A3B8A6D360A}">
      <dgm:prSet phldrT="[Text]"/>
      <dgm:spPr/>
      <dgm:t>
        <a:bodyPr/>
        <a:lstStyle/>
        <a:p>
          <a:r>
            <a:rPr lang="en-US" dirty="0" err="1"/>
            <a:t>Activités</a:t>
          </a:r>
          <a:r>
            <a:rPr lang="en-US" dirty="0"/>
            <a:t> c</a:t>
          </a:r>
          <a:r>
            <a:rPr lang="en-CA" dirty="0" err="1"/>
            <a:t>ommunicatives</a:t>
          </a:r>
          <a:endParaRPr lang="en-CA" dirty="0"/>
        </a:p>
      </dgm:t>
    </dgm:pt>
    <dgm:pt modelId="{9002D581-4E9D-4CE9-AED5-91FB31DEEE05}" type="parTrans" cxnId="{81C0732C-59E7-4239-9D2A-32C38AC271C1}">
      <dgm:prSet/>
      <dgm:spPr/>
      <dgm:t>
        <a:bodyPr/>
        <a:lstStyle/>
        <a:p>
          <a:endParaRPr lang="en-US"/>
        </a:p>
      </dgm:t>
    </dgm:pt>
    <dgm:pt modelId="{F893B825-D4AC-4C13-8931-120C1AD46E89}" type="sibTrans" cxnId="{81C0732C-59E7-4239-9D2A-32C38AC271C1}">
      <dgm:prSet/>
      <dgm:spPr/>
      <dgm:t>
        <a:bodyPr/>
        <a:lstStyle/>
        <a:p>
          <a:endParaRPr lang="en-US"/>
        </a:p>
      </dgm:t>
    </dgm:pt>
    <dgm:pt modelId="{26AB2A41-9896-4C4F-81E9-1943039C7973}">
      <dgm:prSet phldrT="[Text]"/>
      <dgm:spPr/>
      <dgm:t>
        <a:bodyPr/>
        <a:lstStyle/>
        <a:p>
          <a:r>
            <a:rPr lang="en-US" dirty="0" err="1"/>
            <a:t>Activités</a:t>
          </a:r>
          <a:r>
            <a:rPr lang="en-US" dirty="0"/>
            <a:t> c</a:t>
          </a:r>
          <a:r>
            <a:rPr lang="en-CA" dirty="0" err="1"/>
            <a:t>ommunicatives</a:t>
          </a:r>
          <a:endParaRPr lang="en-CA" dirty="0"/>
        </a:p>
      </dgm:t>
    </dgm:pt>
    <dgm:pt modelId="{15DD07C5-1005-4ECF-AB00-6C1CA61B2E19}" type="parTrans" cxnId="{AC227BFE-81E2-4070-AAC1-483FA7D52E48}">
      <dgm:prSet/>
      <dgm:spPr/>
      <dgm:t>
        <a:bodyPr/>
        <a:lstStyle/>
        <a:p>
          <a:endParaRPr lang="en-US"/>
        </a:p>
      </dgm:t>
    </dgm:pt>
    <dgm:pt modelId="{B16F718C-E800-42EB-BFFF-A79D013067EC}" type="sibTrans" cxnId="{AC227BFE-81E2-4070-AAC1-483FA7D52E48}">
      <dgm:prSet/>
      <dgm:spPr/>
      <dgm:t>
        <a:bodyPr/>
        <a:lstStyle/>
        <a:p>
          <a:endParaRPr lang="en-US"/>
        </a:p>
      </dgm:t>
    </dgm:pt>
    <dgm:pt modelId="{43200CB7-28E8-4302-9EA0-0D58440137E1}">
      <dgm:prSet phldrT="[Text]"/>
      <dgm:spPr>
        <a:solidFill>
          <a:schemeClr val="tx2"/>
        </a:solidFill>
      </dgm:spPr>
      <dgm:t>
        <a:bodyPr/>
        <a:lstStyle/>
        <a:p>
          <a:r>
            <a:rPr lang="fr-FR" dirty="0">
              <a:solidFill>
                <a:schemeClr val="bg1"/>
              </a:solidFill>
            </a:rPr>
            <a:t>Réalisation d'une tâche </a:t>
          </a:r>
          <a:r>
            <a:rPr lang="en-CA" dirty="0">
              <a:solidFill>
                <a:schemeClr val="bg1"/>
              </a:solidFill>
            </a:rPr>
            <a:t> </a:t>
          </a:r>
        </a:p>
        <a:p>
          <a:r>
            <a:rPr lang="en-CA" dirty="0" err="1">
              <a:solidFill>
                <a:schemeClr val="bg1"/>
              </a:solidFill>
            </a:rPr>
            <a:t>actionnelle</a:t>
          </a:r>
          <a:endParaRPr lang="en-CA" dirty="0">
            <a:solidFill>
              <a:schemeClr val="bg1"/>
            </a:solidFill>
          </a:endParaRPr>
        </a:p>
      </dgm:t>
    </dgm:pt>
    <dgm:pt modelId="{63546B34-50B0-44A5-8670-46B8754B556F}" type="parTrans" cxnId="{4C7A2CFD-1811-46E8-B667-35C30897F4E2}">
      <dgm:prSet/>
      <dgm:spPr/>
      <dgm:t>
        <a:bodyPr/>
        <a:lstStyle/>
        <a:p>
          <a:endParaRPr lang="en-US"/>
        </a:p>
      </dgm:t>
    </dgm:pt>
    <dgm:pt modelId="{6C5F2AC9-2C8E-431F-BA6F-E6C8F45191ED}" type="sibTrans" cxnId="{4C7A2CFD-1811-46E8-B667-35C30897F4E2}">
      <dgm:prSet/>
      <dgm:spPr/>
      <dgm:t>
        <a:bodyPr/>
        <a:lstStyle/>
        <a:p>
          <a:endParaRPr lang="en-US"/>
        </a:p>
      </dgm:t>
    </dgm:pt>
    <dgm:pt modelId="{CC157862-9F0F-40B7-86CC-30EA43A8002B}" type="pres">
      <dgm:prSet presAssocID="{5FE3BEF3-308E-436B-A529-7730D3529DFB}" presName="Name0" presStyleCnt="0">
        <dgm:presLayoutVars>
          <dgm:chMax val="4"/>
          <dgm:resizeHandles val="exact"/>
        </dgm:presLayoutVars>
      </dgm:prSet>
      <dgm:spPr/>
      <dgm:t>
        <a:bodyPr/>
        <a:lstStyle/>
        <a:p>
          <a:endParaRPr lang="fr-CA"/>
        </a:p>
      </dgm:t>
    </dgm:pt>
    <dgm:pt modelId="{18A1BE23-CAEA-42FD-8842-BCA628D83461}" type="pres">
      <dgm:prSet presAssocID="{5FE3BEF3-308E-436B-A529-7730D3529DFB}" presName="ellipse" presStyleLbl="trBgShp" presStyleIdx="0" presStyleCnt="1"/>
      <dgm:spPr/>
    </dgm:pt>
    <dgm:pt modelId="{A738E644-38A0-473A-A352-CF2B8AB40892}" type="pres">
      <dgm:prSet presAssocID="{5FE3BEF3-308E-436B-A529-7730D3529DFB}" presName="arrow1" presStyleLbl="fgShp" presStyleIdx="0" presStyleCnt="1" custLinFactNeighborY="-24101"/>
      <dgm:spPr/>
    </dgm:pt>
    <dgm:pt modelId="{84151094-7041-4AD0-B487-56C520E3AA7D}" type="pres">
      <dgm:prSet presAssocID="{5FE3BEF3-308E-436B-A529-7730D3529DFB}" presName="rectangle" presStyleLbl="revTx" presStyleIdx="0" presStyleCnt="1" custScaleX="118081" custScaleY="99812">
        <dgm:presLayoutVars>
          <dgm:bulletEnabled val="1"/>
        </dgm:presLayoutVars>
      </dgm:prSet>
      <dgm:spPr/>
      <dgm:t>
        <a:bodyPr/>
        <a:lstStyle/>
        <a:p>
          <a:endParaRPr lang="fr-CA"/>
        </a:p>
      </dgm:t>
    </dgm:pt>
    <dgm:pt modelId="{995BF21B-8AA2-4EFC-A4CE-C0481182A067}" type="pres">
      <dgm:prSet presAssocID="{E5BF6306-C169-4557-9EA6-5A3B8A6D360A}" presName="item1" presStyleLbl="node1" presStyleIdx="0" presStyleCnt="3">
        <dgm:presLayoutVars>
          <dgm:bulletEnabled val="1"/>
        </dgm:presLayoutVars>
      </dgm:prSet>
      <dgm:spPr/>
      <dgm:t>
        <a:bodyPr/>
        <a:lstStyle/>
        <a:p>
          <a:endParaRPr lang="fr-CA"/>
        </a:p>
      </dgm:t>
    </dgm:pt>
    <dgm:pt modelId="{1B6E9848-3B9F-4991-8611-F81213B94943}" type="pres">
      <dgm:prSet presAssocID="{26AB2A41-9896-4C4F-81E9-1943039C7973}" presName="item2" presStyleLbl="node1" presStyleIdx="1" presStyleCnt="3">
        <dgm:presLayoutVars>
          <dgm:bulletEnabled val="1"/>
        </dgm:presLayoutVars>
      </dgm:prSet>
      <dgm:spPr/>
      <dgm:t>
        <a:bodyPr/>
        <a:lstStyle/>
        <a:p>
          <a:endParaRPr lang="fr-CA"/>
        </a:p>
      </dgm:t>
    </dgm:pt>
    <dgm:pt modelId="{AA31D36A-3AC2-4E3D-862E-BC44DE830097}" type="pres">
      <dgm:prSet presAssocID="{43200CB7-28E8-4302-9EA0-0D58440137E1}" presName="item3" presStyleLbl="node1" presStyleIdx="2" presStyleCnt="3">
        <dgm:presLayoutVars>
          <dgm:bulletEnabled val="1"/>
        </dgm:presLayoutVars>
      </dgm:prSet>
      <dgm:spPr/>
      <dgm:t>
        <a:bodyPr/>
        <a:lstStyle/>
        <a:p>
          <a:endParaRPr lang="fr-CA"/>
        </a:p>
      </dgm:t>
    </dgm:pt>
    <dgm:pt modelId="{75D62E8B-8B91-4B9A-92CB-283B7F9A2BB4}" type="pres">
      <dgm:prSet presAssocID="{5FE3BEF3-308E-436B-A529-7730D3529DFB}" presName="funnel" presStyleLbl="trAlignAcc1" presStyleIdx="0" presStyleCnt="1" custLinFactNeighborY="-3444"/>
      <dgm:spPr/>
    </dgm:pt>
  </dgm:ptLst>
  <dgm:cxnLst>
    <dgm:cxn modelId="{81C0732C-59E7-4239-9D2A-32C38AC271C1}" srcId="{5FE3BEF3-308E-436B-A529-7730D3529DFB}" destId="{E5BF6306-C169-4557-9EA6-5A3B8A6D360A}" srcOrd="1" destOrd="0" parTransId="{9002D581-4E9D-4CE9-AED5-91FB31DEEE05}" sibTransId="{F893B825-D4AC-4C13-8931-120C1AD46E89}"/>
    <dgm:cxn modelId="{AC227BFE-81E2-4070-AAC1-483FA7D52E48}" srcId="{5FE3BEF3-308E-436B-A529-7730D3529DFB}" destId="{26AB2A41-9896-4C4F-81E9-1943039C7973}" srcOrd="2" destOrd="0" parTransId="{15DD07C5-1005-4ECF-AB00-6C1CA61B2E19}" sibTransId="{B16F718C-E800-42EB-BFFF-A79D013067EC}"/>
    <dgm:cxn modelId="{FB19CC58-B052-4F24-AD79-FA35F275731C}" type="presOf" srcId="{26AB2A41-9896-4C4F-81E9-1943039C7973}" destId="{995BF21B-8AA2-4EFC-A4CE-C0481182A067}" srcOrd="0" destOrd="0" presId="urn:microsoft.com/office/officeart/2005/8/layout/funnel1"/>
    <dgm:cxn modelId="{CF656B41-C161-43D8-902A-F85B0FF624FC}" srcId="{5FE3BEF3-308E-436B-A529-7730D3529DFB}" destId="{2E9F1F2F-6047-4CD1-8F61-CF26385F0973}" srcOrd="0" destOrd="0" parTransId="{85392D68-DF1A-4A8E-9666-A0B106B226D8}" sibTransId="{5D7C4773-AB5B-41B6-8F33-9C9936ECCDF1}"/>
    <dgm:cxn modelId="{4C7A2CFD-1811-46E8-B667-35C30897F4E2}" srcId="{5FE3BEF3-308E-436B-A529-7730D3529DFB}" destId="{43200CB7-28E8-4302-9EA0-0D58440137E1}" srcOrd="3" destOrd="0" parTransId="{63546B34-50B0-44A5-8670-46B8754B556F}" sibTransId="{6C5F2AC9-2C8E-431F-BA6F-E6C8F45191ED}"/>
    <dgm:cxn modelId="{E514D8C6-DA84-4214-8838-2A0692844421}" type="presOf" srcId="{43200CB7-28E8-4302-9EA0-0D58440137E1}" destId="{84151094-7041-4AD0-B487-56C520E3AA7D}" srcOrd="0" destOrd="0" presId="urn:microsoft.com/office/officeart/2005/8/layout/funnel1"/>
    <dgm:cxn modelId="{2458AD1B-B8B4-4EA7-9BB0-3521A237333F}" type="presOf" srcId="{2E9F1F2F-6047-4CD1-8F61-CF26385F0973}" destId="{AA31D36A-3AC2-4E3D-862E-BC44DE830097}" srcOrd="0" destOrd="0" presId="urn:microsoft.com/office/officeart/2005/8/layout/funnel1"/>
    <dgm:cxn modelId="{35E4253D-CB39-40AE-9874-977D7AE4F000}" type="presOf" srcId="{E5BF6306-C169-4557-9EA6-5A3B8A6D360A}" destId="{1B6E9848-3B9F-4991-8611-F81213B94943}" srcOrd="0" destOrd="0" presId="urn:microsoft.com/office/officeart/2005/8/layout/funnel1"/>
    <dgm:cxn modelId="{FE8FDBD2-292A-4D3F-B5FD-ABD40351F337}" type="presOf" srcId="{5FE3BEF3-308E-436B-A529-7730D3529DFB}" destId="{CC157862-9F0F-40B7-86CC-30EA43A8002B}" srcOrd="0" destOrd="0" presId="urn:microsoft.com/office/officeart/2005/8/layout/funnel1"/>
    <dgm:cxn modelId="{0E37E2F4-5D9B-4D53-B459-FFD6FED948B7}" type="presParOf" srcId="{CC157862-9F0F-40B7-86CC-30EA43A8002B}" destId="{18A1BE23-CAEA-42FD-8842-BCA628D83461}" srcOrd="0" destOrd="0" presId="urn:microsoft.com/office/officeart/2005/8/layout/funnel1"/>
    <dgm:cxn modelId="{AD1858FF-AFEC-415E-9D19-B3119BE460C8}" type="presParOf" srcId="{CC157862-9F0F-40B7-86CC-30EA43A8002B}" destId="{A738E644-38A0-473A-A352-CF2B8AB40892}" srcOrd="1" destOrd="0" presId="urn:microsoft.com/office/officeart/2005/8/layout/funnel1"/>
    <dgm:cxn modelId="{F4F2A278-AE91-4405-B69F-A0B341BA0D3E}" type="presParOf" srcId="{CC157862-9F0F-40B7-86CC-30EA43A8002B}" destId="{84151094-7041-4AD0-B487-56C520E3AA7D}" srcOrd="2" destOrd="0" presId="urn:microsoft.com/office/officeart/2005/8/layout/funnel1"/>
    <dgm:cxn modelId="{5C2B3A6D-6061-46B1-A67C-5CCFDE240924}" type="presParOf" srcId="{CC157862-9F0F-40B7-86CC-30EA43A8002B}" destId="{995BF21B-8AA2-4EFC-A4CE-C0481182A067}" srcOrd="3" destOrd="0" presId="urn:microsoft.com/office/officeart/2005/8/layout/funnel1"/>
    <dgm:cxn modelId="{A84E3143-D8AE-4832-B554-B31109F017C4}" type="presParOf" srcId="{CC157862-9F0F-40B7-86CC-30EA43A8002B}" destId="{1B6E9848-3B9F-4991-8611-F81213B94943}" srcOrd="4" destOrd="0" presId="urn:microsoft.com/office/officeart/2005/8/layout/funnel1"/>
    <dgm:cxn modelId="{B962BF05-559F-479F-9C24-2A3150F667F2}" type="presParOf" srcId="{CC157862-9F0F-40B7-86CC-30EA43A8002B}" destId="{AA31D36A-3AC2-4E3D-862E-BC44DE830097}" srcOrd="5" destOrd="0" presId="urn:microsoft.com/office/officeart/2005/8/layout/funnel1"/>
    <dgm:cxn modelId="{2A231136-6075-44D2-AC0D-CCD812BB199C}" type="presParOf" srcId="{CC157862-9F0F-40B7-86CC-30EA43A8002B}" destId="{75D62E8B-8B91-4B9A-92CB-283B7F9A2BB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000" b="1" dirty="0" err="1">
              <a:solidFill>
                <a:schemeClr val="tx2">
                  <a:lumMod val="75000"/>
                </a:schemeClr>
              </a:solidFill>
            </a:rPr>
            <a:t>Portail</a:t>
          </a:r>
          <a:r>
            <a:rPr lang="en-CA" sz="1000" b="1" dirty="0">
              <a:solidFill>
                <a:schemeClr val="tx2">
                  <a:lumMod val="75000"/>
                </a:schemeClr>
              </a:solidFill>
            </a:rPr>
            <a:t> </a:t>
          </a:r>
          <a:r>
            <a:rPr lang="en-CA" sz="1000" b="1" dirty="0" err="1">
              <a:solidFill>
                <a:schemeClr val="tx2">
                  <a:lumMod val="75000"/>
                </a:schemeClr>
              </a:solidFill>
            </a:rPr>
            <a:t>d’immigration</a:t>
          </a:r>
          <a:r>
            <a:rPr lang="en-CA" sz="1000" b="1" dirty="0">
              <a:solidFill>
                <a:schemeClr val="tx2">
                  <a:lumMod val="75000"/>
                </a:schemeClr>
              </a:solidFill>
            </a:rPr>
            <a:t> </a:t>
          </a:r>
          <a:r>
            <a:rPr lang="en-CA" sz="1000" b="1" dirty="0" smtClean="0">
              <a:solidFill>
                <a:schemeClr val="tx2">
                  <a:lumMod val="75000"/>
                </a:schemeClr>
              </a:solidFill>
            </a:rPr>
            <a:t>municipal</a:t>
          </a:r>
          <a:endParaRPr lang="en-CA" sz="1000" b="1" dirty="0">
            <a:solidFill>
              <a:schemeClr val="tx2">
                <a:lumMod val="75000"/>
              </a:schemeClr>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18E53BD1-C6E5-43CE-8390-9C0FC48F5157}">
      <dgm:prSet phldrT="[Text]"/>
      <dgm:spPr/>
      <dgm:t>
        <a:bodyPr/>
        <a:lstStyle/>
        <a:p>
          <a:r>
            <a:rPr lang="en-CA" dirty="0" err="1"/>
            <a:t>Cours</a:t>
          </a:r>
          <a:r>
            <a:rPr lang="en-CA" dirty="0"/>
            <a:t> de langue ALS/FLS</a:t>
          </a:r>
        </a:p>
      </dgm:t>
    </dgm:pt>
    <dgm:pt modelId="{B6966887-7EF5-43AA-A628-B4301B4AAFE6}" type="parTrans" cxnId="{F7CC07B4-062D-4392-A447-6D914B142438}">
      <dgm:prSet/>
      <dgm:spPr/>
      <dgm:t>
        <a:bodyPr/>
        <a:lstStyle/>
        <a:p>
          <a:endParaRPr lang="en-US"/>
        </a:p>
      </dgm:t>
    </dgm:pt>
    <dgm:pt modelId="{FCD54AF8-4C73-439C-951B-5153595129A6}" type="sibTrans" cxnId="{F7CC07B4-062D-4392-A447-6D914B142438}">
      <dgm:prSet/>
      <dgm:spPr/>
      <dgm:t>
        <a:bodyPr/>
        <a:lstStyle/>
        <a:p>
          <a:endParaRPr lang="en-US"/>
        </a:p>
      </dgm:t>
    </dgm:pt>
    <dgm:pt modelId="{851DE8EA-CD45-46AE-BCD7-37742D17291A}">
      <dgm:prSet phldrT="[Text]"/>
      <dgm:spPr/>
      <dgm:t>
        <a:bodyPr/>
        <a:lstStyle/>
        <a:p>
          <a:r>
            <a:rPr lang="en-CA" dirty="0" err="1"/>
            <a:t>Établissement</a:t>
          </a:r>
          <a:r>
            <a:rPr lang="en-CA" dirty="0"/>
            <a:t> et </a:t>
          </a:r>
          <a:r>
            <a:rPr lang="en-CA" dirty="0" err="1"/>
            <a:t>intégration</a:t>
          </a:r>
          <a:r>
            <a:rPr lang="en-CA" dirty="0"/>
            <a:t> </a:t>
          </a:r>
          <a:r>
            <a:rPr lang="en-CA" dirty="0" err="1"/>
            <a:t>accélérés</a:t>
          </a:r>
          <a:endParaRPr lang="en-CA" dirty="0"/>
        </a:p>
      </dgm:t>
    </dgm:pt>
    <dgm:pt modelId="{DBA8A4DC-4047-4098-9B57-CDF9A8B77479}" type="parTrans" cxnId="{87371FC0-5C46-4196-A993-AF96D52E0A87}">
      <dgm:prSet/>
      <dgm:spPr/>
      <dgm:t>
        <a:bodyPr/>
        <a:lstStyle/>
        <a:p>
          <a:endParaRPr lang="en-US"/>
        </a:p>
      </dgm:t>
    </dgm:pt>
    <dgm:pt modelId="{F7BBBF6E-6A88-461F-BB55-56F6A937A6FA}" type="sibTrans" cxnId="{87371FC0-5C46-4196-A993-AF96D52E0A87}">
      <dgm:prSet/>
      <dgm:spPr/>
      <dgm:t>
        <a:bodyPr/>
        <a:lstStyle/>
        <a:p>
          <a:endParaRPr lang="en-US"/>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fr-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fr-CA"/>
        </a:p>
      </dgm:t>
    </dgm:pt>
    <dgm:pt modelId="{C19BAC2C-FDB4-4D3A-ACEE-48A6586F2EC9}" type="pres">
      <dgm:prSet presAssocID="{E986F2F1-64A8-47A6-B2E8-2BE5C2890D24}" presName="spacerR" presStyleCnt="0"/>
      <dgm:spPr/>
    </dgm:pt>
    <dgm:pt modelId="{664F049D-A2C8-4763-A2B9-9495F3015B2B}" type="pres">
      <dgm:prSet presAssocID="{18E53BD1-C6E5-43CE-8390-9C0FC48F5157}" presName="node" presStyleLbl="node1" presStyleIdx="1" presStyleCnt="3">
        <dgm:presLayoutVars>
          <dgm:bulletEnabled val="1"/>
        </dgm:presLayoutVars>
      </dgm:prSet>
      <dgm:spPr/>
      <dgm:t>
        <a:bodyPr/>
        <a:lstStyle/>
        <a:p>
          <a:endParaRPr lang="fr-CA"/>
        </a:p>
      </dgm:t>
    </dgm:pt>
    <dgm:pt modelId="{D7A29586-4E6C-42E9-93AE-8F581E214FDE}" type="pres">
      <dgm:prSet presAssocID="{FCD54AF8-4C73-439C-951B-5153595129A6}" presName="spacerL" presStyleCnt="0"/>
      <dgm:spPr/>
    </dgm:pt>
    <dgm:pt modelId="{66B987AB-946C-424A-BCAF-300DDFC7D980}" type="pres">
      <dgm:prSet presAssocID="{FCD54AF8-4C73-439C-951B-5153595129A6}" presName="sibTrans" presStyleLbl="sibTrans2D1" presStyleIdx="1" presStyleCnt="2"/>
      <dgm:spPr/>
      <dgm:t>
        <a:bodyPr/>
        <a:lstStyle/>
        <a:p>
          <a:endParaRPr lang="fr-CA"/>
        </a:p>
      </dgm:t>
    </dgm:pt>
    <dgm:pt modelId="{F35D36B5-FB3A-4160-9CB4-280F7A8FFB40}" type="pres">
      <dgm:prSet presAssocID="{FCD54AF8-4C73-439C-951B-5153595129A6}" presName="spacerR" presStyleCnt="0"/>
      <dgm:spPr/>
    </dgm:pt>
    <dgm:pt modelId="{0313F758-1508-402B-9296-BC0284CA59AD}" type="pres">
      <dgm:prSet presAssocID="{851DE8EA-CD45-46AE-BCD7-37742D17291A}" presName="node" presStyleLbl="node1" presStyleIdx="2" presStyleCnt="3">
        <dgm:presLayoutVars>
          <dgm:bulletEnabled val="1"/>
        </dgm:presLayoutVars>
      </dgm:prSet>
      <dgm:spPr/>
      <dgm:t>
        <a:bodyPr/>
        <a:lstStyle/>
        <a:p>
          <a:endParaRPr lang="fr-CA"/>
        </a:p>
      </dgm:t>
    </dgm:pt>
  </dgm:ptLst>
  <dgm:cxnLst>
    <dgm:cxn modelId="{C7478F2E-907A-4299-86AE-C66036CAEC84}" srcId="{F3706102-6B73-4625-AE70-9AB283745516}" destId="{54B80148-857B-4859-B80A-5B45D82CAB69}" srcOrd="0" destOrd="0" parTransId="{E026A9C2-E5C4-40D0-8C9A-80C77F8B6CFF}" sibTransId="{E986F2F1-64A8-47A6-B2E8-2BE5C2890D24}"/>
    <dgm:cxn modelId="{D60EA533-6720-4632-856C-AAC5046D58BF}" type="presOf" srcId="{18E53BD1-C6E5-43CE-8390-9C0FC48F5157}" destId="{664F049D-A2C8-4763-A2B9-9495F3015B2B}" srcOrd="0" destOrd="0" presId="urn:microsoft.com/office/officeart/2005/8/layout/equation1"/>
    <dgm:cxn modelId="{87371FC0-5C46-4196-A993-AF96D52E0A87}" srcId="{F3706102-6B73-4625-AE70-9AB283745516}" destId="{851DE8EA-CD45-46AE-BCD7-37742D17291A}" srcOrd="2" destOrd="0" parTransId="{DBA8A4DC-4047-4098-9B57-CDF9A8B77479}" sibTransId="{F7BBBF6E-6A88-461F-BB55-56F6A937A6FA}"/>
    <dgm:cxn modelId="{2060EE08-000A-4E55-80BE-BCC025DE5F5A}" type="presOf" srcId="{F3706102-6B73-4625-AE70-9AB283745516}" destId="{93546CFF-D660-473D-971B-7FB798DAC41C}" srcOrd="0" destOrd="0" presId="urn:microsoft.com/office/officeart/2005/8/layout/equation1"/>
    <dgm:cxn modelId="{3B4AA92E-0F4A-4A80-BF30-464D284DAE63}" type="presOf" srcId="{E986F2F1-64A8-47A6-B2E8-2BE5C2890D24}" destId="{EE254383-6D7D-450F-A410-B6CF85192325}" srcOrd="0" destOrd="0" presId="urn:microsoft.com/office/officeart/2005/8/layout/equation1"/>
    <dgm:cxn modelId="{D861777C-7CE4-439A-8754-1410FC90AD02}" type="presOf" srcId="{851DE8EA-CD45-46AE-BCD7-37742D17291A}" destId="{0313F758-1508-402B-9296-BC0284CA59AD}" srcOrd="0" destOrd="0" presId="urn:microsoft.com/office/officeart/2005/8/layout/equation1"/>
    <dgm:cxn modelId="{7F600F75-06DF-428F-B367-AD19475FD4FE}" type="presOf" srcId="{FCD54AF8-4C73-439C-951B-5153595129A6}" destId="{66B987AB-946C-424A-BCAF-300DDFC7D980}" srcOrd="0" destOrd="0" presId="urn:microsoft.com/office/officeart/2005/8/layout/equation1"/>
    <dgm:cxn modelId="{64169A6F-3A06-4C00-8031-FCE6063E19A6}" type="presOf" srcId="{54B80148-857B-4859-B80A-5B45D82CAB69}" destId="{91D65DB4-E917-4E7F-8EC3-E6272133D60E}" srcOrd="0" destOrd="0" presId="urn:microsoft.com/office/officeart/2005/8/layout/equation1"/>
    <dgm:cxn modelId="{F7CC07B4-062D-4392-A447-6D914B142438}" srcId="{F3706102-6B73-4625-AE70-9AB283745516}" destId="{18E53BD1-C6E5-43CE-8390-9C0FC48F5157}" srcOrd="1" destOrd="0" parTransId="{B6966887-7EF5-43AA-A628-B4301B4AAFE6}" sibTransId="{FCD54AF8-4C73-439C-951B-5153595129A6}"/>
    <dgm:cxn modelId="{16B0E7C9-A119-4E96-A1BE-9648BCD9997C}" type="presParOf" srcId="{93546CFF-D660-473D-971B-7FB798DAC41C}" destId="{91D65DB4-E917-4E7F-8EC3-E6272133D60E}" srcOrd="0" destOrd="0" presId="urn:microsoft.com/office/officeart/2005/8/layout/equation1"/>
    <dgm:cxn modelId="{2FBE8658-8B7F-41CF-9D83-BBA91DB1F7FA}" type="presParOf" srcId="{93546CFF-D660-473D-971B-7FB798DAC41C}" destId="{0E2C1BD6-7C6A-41EF-9A99-1BCFB7A62065}" srcOrd="1" destOrd="0" presId="urn:microsoft.com/office/officeart/2005/8/layout/equation1"/>
    <dgm:cxn modelId="{FF02AD0E-956B-47DE-9E0D-8AAD5A147A14}" type="presParOf" srcId="{93546CFF-D660-473D-971B-7FB798DAC41C}" destId="{EE254383-6D7D-450F-A410-B6CF85192325}" srcOrd="2" destOrd="0" presId="urn:microsoft.com/office/officeart/2005/8/layout/equation1"/>
    <dgm:cxn modelId="{C0E90726-1FFB-439C-9819-A5D4ECEE0529}" type="presParOf" srcId="{93546CFF-D660-473D-971B-7FB798DAC41C}" destId="{C19BAC2C-FDB4-4D3A-ACEE-48A6586F2EC9}" srcOrd="3" destOrd="0" presId="urn:microsoft.com/office/officeart/2005/8/layout/equation1"/>
    <dgm:cxn modelId="{F8DFA820-0A2A-4068-958F-AF8D39E3FCC4}" type="presParOf" srcId="{93546CFF-D660-473D-971B-7FB798DAC41C}" destId="{664F049D-A2C8-4763-A2B9-9495F3015B2B}" srcOrd="4" destOrd="0" presId="urn:microsoft.com/office/officeart/2005/8/layout/equation1"/>
    <dgm:cxn modelId="{F626AD5D-A77E-42FE-8D71-76C09658DC70}" type="presParOf" srcId="{93546CFF-D660-473D-971B-7FB798DAC41C}" destId="{D7A29586-4E6C-42E9-93AE-8F581E214FDE}" srcOrd="5" destOrd="0" presId="urn:microsoft.com/office/officeart/2005/8/layout/equation1"/>
    <dgm:cxn modelId="{FD83E486-0898-4E17-84AC-8F99F5A5669D}" type="presParOf" srcId="{93546CFF-D660-473D-971B-7FB798DAC41C}" destId="{66B987AB-946C-424A-BCAF-300DDFC7D980}" srcOrd="6" destOrd="0" presId="urn:microsoft.com/office/officeart/2005/8/layout/equation1"/>
    <dgm:cxn modelId="{C04D04CD-1730-4B97-935C-328724367BC5}" type="presParOf" srcId="{93546CFF-D660-473D-971B-7FB798DAC41C}" destId="{F35D36B5-FB3A-4160-9CB4-280F7A8FFB40}" srcOrd="7" destOrd="0" presId="urn:microsoft.com/office/officeart/2005/8/layout/equation1"/>
    <dgm:cxn modelId="{9C47F9EC-15B2-448E-A1A8-3C1F3FFA205D}" type="presParOf" srcId="{93546CFF-D660-473D-971B-7FB798DAC41C}" destId="{0313F758-1508-402B-9296-BC0284CA59AD}"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000" b="1" dirty="0" err="1">
              <a:solidFill>
                <a:schemeClr val="bg1"/>
              </a:solidFill>
            </a:rPr>
            <a:t>Portail</a:t>
          </a:r>
          <a:r>
            <a:rPr lang="en-CA" sz="1000" b="1" dirty="0">
              <a:solidFill>
                <a:schemeClr val="bg1"/>
              </a:solidFill>
            </a:rPr>
            <a:t> </a:t>
          </a:r>
          <a:r>
            <a:rPr lang="en-CA" sz="1000" b="1" dirty="0" err="1">
              <a:solidFill>
                <a:schemeClr val="bg1"/>
              </a:solidFill>
            </a:rPr>
            <a:t>d’immigration</a:t>
          </a:r>
          <a:r>
            <a:rPr lang="en-CA" sz="1000" b="1" dirty="0">
              <a:solidFill>
                <a:schemeClr val="bg1"/>
              </a:solidFill>
            </a:rPr>
            <a:t> </a:t>
          </a:r>
          <a:r>
            <a:rPr lang="en-CA" sz="1000" b="1" dirty="0" smtClean="0">
              <a:solidFill>
                <a:schemeClr val="bg1"/>
              </a:solidFill>
            </a:rPr>
            <a:t>municipal</a:t>
          </a:r>
          <a:endParaRPr lang="en-CA" sz="10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0ED67841-86A8-457D-BAEA-152DF0CBB7F1}">
      <dgm:prSet phldrT="[Text]" custT="1"/>
      <dgm:spPr/>
      <dgm:t>
        <a:bodyPr/>
        <a:lstStyle/>
        <a:p>
          <a:r>
            <a:rPr lang="en-CA" sz="1000" b="1" dirty="0" err="1">
              <a:solidFill>
                <a:schemeClr val="tx2"/>
              </a:solidFill>
            </a:rPr>
            <a:t>Cours</a:t>
          </a:r>
          <a:r>
            <a:rPr lang="en-CA" sz="1000" b="1" dirty="0">
              <a:solidFill>
                <a:schemeClr val="tx2"/>
              </a:solidFill>
            </a:rPr>
            <a:t> de langue ALS/FLS</a:t>
          </a:r>
        </a:p>
      </dgm:t>
    </dgm:pt>
    <dgm:pt modelId="{6EC0F4DA-214C-4552-992E-525B5A60996E}" type="parTrans" cxnId="{3ABA9FD9-817F-421E-8308-4E61EC85BF72}">
      <dgm:prSet/>
      <dgm:spPr/>
      <dgm:t>
        <a:bodyPr/>
        <a:lstStyle/>
        <a:p>
          <a:endParaRPr lang="en-US"/>
        </a:p>
      </dgm:t>
    </dgm:pt>
    <dgm:pt modelId="{75656EFA-5BCB-4FFA-82D8-2DF462C877BF}" type="sibTrans" cxnId="{3ABA9FD9-817F-421E-8308-4E61EC85BF72}">
      <dgm:prSet/>
      <dgm:spPr/>
      <dgm:t>
        <a:bodyPr/>
        <a:lstStyle/>
        <a:p>
          <a:endParaRPr lang="en-US"/>
        </a:p>
      </dgm:t>
    </dgm:pt>
    <dgm:pt modelId="{4A0022DE-9BB3-4FF8-963F-BA3F2E084A1F}">
      <dgm:prSet phldrT="[Text]" custT="1"/>
      <dgm:spPr/>
      <dgm:t>
        <a:bodyPr/>
        <a:lstStyle/>
        <a:p>
          <a:r>
            <a:rPr lang="en-CA" sz="1000" dirty="0" err="1"/>
            <a:t>Établissement</a:t>
          </a:r>
          <a:r>
            <a:rPr lang="en-CA" sz="1000" dirty="0"/>
            <a:t> et </a:t>
          </a:r>
          <a:r>
            <a:rPr lang="en-CA" sz="1000" dirty="0" err="1"/>
            <a:t>intégration</a:t>
          </a:r>
          <a:r>
            <a:rPr lang="en-CA" sz="1000" dirty="0"/>
            <a:t> </a:t>
          </a:r>
          <a:r>
            <a:rPr lang="en-CA" sz="1000" dirty="0" err="1"/>
            <a:t>accélérés</a:t>
          </a:r>
          <a:endParaRPr lang="en-CA" sz="1000" dirty="0"/>
        </a:p>
      </dgm:t>
    </dgm:pt>
    <dgm:pt modelId="{2236300D-1FD1-4E81-A472-03F401E9F8B9}" type="parTrans" cxnId="{04B9C8FD-96FF-4820-801E-625809182455}">
      <dgm:prSet/>
      <dgm:spPr/>
      <dgm:t>
        <a:bodyPr/>
        <a:lstStyle/>
        <a:p>
          <a:endParaRPr lang="en-US"/>
        </a:p>
      </dgm:t>
    </dgm:pt>
    <dgm:pt modelId="{ABEB9C60-A973-4297-A001-D3127323E8F9}" type="sibTrans" cxnId="{04B9C8FD-96FF-4820-801E-625809182455}">
      <dgm:prSet/>
      <dgm:spPr/>
      <dgm:t>
        <a:bodyPr/>
        <a:lstStyle/>
        <a:p>
          <a:endParaRPr lang="en-US"/>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fr-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fr-CA"/>
        </a:p>
      </dgm:t>
    </dgm:pt>
    <dgm:pt modelId="{C19BAC2C-FDB4-4D3A-ACEE-48A6586F2EC9}" type="pres">
      <dgm:prSet presAssocID="{E986F2F1-64A8-47A6-B2E8-2BE5C2890D24}" presName="spacerR" presStyleCnt="0"/>
      <dgm:spPr/>
    </dgm:pt>
    <dgm:pt modelId="{CC08DF5D-D34B-4816-859A-C1A53022436C}" type="pres">
      <dgm:prSet presAssocID="{0ED67841-86A8-457D-BAEA-152DF0CBB7F1}" presName="node" presStyleLbl="node1" presStyleIdx="1" presStyleCnt="3">
        <dgm:presLayoutVars>
          <dgm:bulletEnabled val="1"/>
        </dgm:presLayoutVars>
      </dgm:prSet>
      <dgm:spPr/>
      <dgm:t>
        <a:bodyPr/>
        <a:lstStyle/>
        <a:p>
          <a:endParaRPr lang="fr-CA"/>
        </a:p>
      </dgm:t>
    </dgm:pt>
    <dgm:pt modelId="{746CD9A6-8AC0-4D61-8428-3866DAA0328C}" type="pres">
      <dgm:prSet presAssocID="{75656EFA-5BCB-4FFA-82D8-2DF462C877BF}" presName="spacerL" presStyleCnt="0"/>
      <dgm:spPr/>
    </dgm:pt>
    <dgm:pt modelId="{B14AECA8-1914-4B18-BA7F-90EB084B7A9D}" type="pres">
      <dgm:prSet presAssocID="{75656EFA-5BCB-4FFA-82D8-2DF462C877BF}" presName="sibTrans" presStyleLbl="sibTrans2D1" presStyleIdx="1" presStyleCnt="2"/>
      <dgm:spPr/>
      <dgm:t>
        <a:bodyPr/>
        <a:lstStyle/>
        <a:p>
          <a:endParaRPr lang="fr-CA"/>
        </a:p>
      </dgm:t>
    </dgm:pt>
    <dgm:pt modelId="{95C90CBF-AD7C-4876-B018-5AE4417A495A}" type="pres">
      <dgm:prSet presAssocID="{75656EFA-5BCB-4FFA-82D8-2DF462C877BF}" presName="spacerR" presStyleCnt="0"/>
      <dgm:spPr/>
    </dgm:pt>
    <dgm:pt modelId="{477DC672-CA25-4A4F-8273-C6BF98AFC696}" type="pres">
      <dgm:prSet presAssocID="{4A0022DE-9BB3-4FF8-963F-BA3F2E084A1F}" presName="node" presStyleLbl="node1" presStyleIdx="2" presStyleCnt="3">
        <dgm:presLayoutVars>
          <dgm:bulletEnabled val="1"/>
        </dgm:presLayoutVars>
      </dgm:prSet>
      <dgm:spPr/>
      <dgm:t>
        <a:bodyPr/>
        <a:lstStyle/>
        <a:p>
          <a:endParaRPr lang="fr-CA"/>
        </a:p>
      </dgm:t>
    </dgm:pt>
  </dgm:ptLst>
  <dgm:cxnLst>
    <dgm:cxn modelId="{C7478F2E-907A-4299-86AE-C66036CAEC84}" srcId="{F3706102-6B73-4625-AE70-9AB283745516}" destId="{54B80148-857B-4859-B80A-5B45D82CAB69}" srcOrd="0" destOrd="0" parTransId="{E026A9C2-E5C4-40D0-8C9A-80C77F8B6CFF}" sibTransId="{E986F2F1-64A8-47A6-B2E8-2BE5C2890D24}"/>
    <dgm:cxn modelId="{F4637B54-77A3-4EBE-9E4E-348C38ED9F22}" type="presOf" srcId="{E986F2F1-64A8-47A6-B2E8-2BE5C2890D24}" destId="{EE254383-6D7D-450F-A410-B6CF85192325}" srcOrd="0" destOrd="0" presId="urn:microsoft.com/office/officeart/2005/8/layout/equation1"/>
    <dgm:cxn modelId="{04B9C8FD-96FF-4820-801E-625809182455}" srcId="{F3706102-6B73-4625-AE70-9AB283745516}" destId="{4A0022DE-9BB3-4FF8-963F-BA3F2E084A1F}" srcOrd="2" destOrd="0" parTransId="{2236300D-1FD1-4E81-A472-03F401E9F8B9}" sibTransId="{ABEB9C60-A973-4297-A001-D3127323E8F9}"/>
    <dgm:cxn modelId="{DBCF07D2-B46C-4692-A2FF-2CABFE2B12F4}" type="presOf" srcId="{54B80148-857B-4859-B80A-5B45D82CAB69}" destId="{91D65DB4-E917-4E7F-8EC3-E6272133D60E}" srcOrd="0" destOrd="0" presId="urn:microsoft.com/office/officeart/2005/8/layout/equation1"/>
    <dgm:cxn modelId="{3ABA9FD9-817F-421E-8308-4E61EC85BF72}" srcId="{F3706102-6B73-4625-AE70-9AB283745516}" destId="{0ED67841-86A8-457D-BAEA-152DF0CBB7F1}" srcOrd="1" destOrd="0" parTransId="{6EC0F4DA-214C-4552-992E-525B5A60996E}" sibTransId="{75656EFA-5BCB-4FFA-82D8-2DF462C877BF}"/>
    <dgm:cxn modelId="{636E5086-ADFD-457B-B68A-879E9DD0BD44}" type="presOf" srcId="{4A0022DE-9BB3-4FF8-963F-BA3F2E084A1F}" destId="{477DC672-CA25-4A4F-8273-C6BF98AFC696}" srcOrd="0" destOrd="0" presId="urn:microsoft.com/office/officeart/2005/8/layout/equation1"/>
    <dgm:cxn modelId="{27D6DED8-3F8E-420B-B482-8E00373F916C}" type="presOf" srcId="{0ED67841-86A8-457D-BAEA-152DF0CBB7F1}" destId="{CC08DF5D-D34B-4816-859A-C1A53022436C}" srcOrd="0" destOrd="0" presId="urn:microsoft.com/office/officeart/2005/8/layout/equation1"/>
    <dgm:cxn modelId="{96C5604B-0C1D-431A-8D53-B67BEFBD83DF}" type="presOf" srcId="{75656EFA-5BCB-4FFA-82D8-2DF462C877BF}" destId="{B14AECA8-1914-4B18-BA7F-90EB084B7A9D}" srcOrd="0" destOrd="0" presId="urn:microsoft.com/office/officeart/2005/8/layout/equation1"/>
    <dgm:cxn modelId="{8F1AAEDA-1F8B-43E6-8BB6-BCA1B723078D}" type="presOf" srcId="{F3706102-6B73-4625-AE70-9AB283745516}" destId="{93546CFF-D660-473D-971B-7FB798DAC41C}" srcOrd="0" destOrd="0" presId="urn:microsoft.com/office/officeart/2005/8/layout/equation1"/>
    <dgm:cxn modelId="{0B7D2143-1991-4E41-8278-8FD0DBFA4B7F}" type="presParOf" srcId="{93546CFF-D660-473D-971B-7FB798DAC41C}" destId="{91D65DB4-E917-4E7F-8EC3-E6272133D60E}" srcOrd="0" destOrd="0" presId="urn:microsoft.com/office/officeart/2005/8/layout/equation1"/>
    <dgm:cxn modelId="{21C1E646-B68F-485A-B5FC-55CF81155A7F}" type="presParOf" srcId="{93546CFF-D660-473D-971B-7FB798DAC41C}" destId="{0E2C1BD6-7C6A-41EF-9A99-1BCFB7A62065}" srcOrd="1" destOrd="0" presId="urn:microsoft.com/office/officeart/2005/8/layout/equation1"/>
    <dgm:cxn modelId="{79DA3205-5F6D-4D90-9D39-19F4AB5C432F}" type="presParOf" srcId="{93546CFF-D660-473D-971B-7FB798DAC41C}" destId="{EE254383-6D7D-450F-A410-B6CF85192325}" srcOrd="2" destOrd="0" presId="urn:microsoft.com/office/officeart/2005/8/layout/equation1"/>
    <dgm:cxn modelId="{D6DCC4F8-9B77-48E4-92D6-6E7BBDE75138}" type="presParOf" srcId="{93546CFF-D660-473D-971B-7FB798DAC41C}" destId="{C19BAC2C-FDB4-4D3A-ACEE-48A6586F2EC9}" srcOrd="3" destOrd="0" presId="urn:microsoft.com/office/officeart/2005/8/layout/equation1"/>
    <dgm:cxn modelId="{B366CEFA-B866-42AB-8044-27B2D6CD4773}" type="presParOf" srcId="{93546CFF-D660-473D-971B-7FB798DAC41C}" destId="{CC08DF5D-D34B-4816-859A-C1A53022436C}" srcOrd="4" destOrd="0" presId="urn:microsoft.com/office/officeart/2005/8/layout/equation1"/>
    <dgm:cxn modelId="{0C29CE34-46B7-4556-AD90-0C6A80DC0DB7}" type="presParOf" srcId="{93546CFF-D660-473D-971B-7FB798DAC41C}" destId="{746CD9A6-8AC0-4D61-8428-3866DAA0328C}" srcOrd="5" destOrd="0" presId="urn:microsoft.com/office/officeart/2005/8/layout/equation1"/>
    <dgm:cxn modelId="{285CA225-6DD4-4936-99A1-F4470428756C}" type="presParOf" srcId="{93546CFF-D660-473D-971B-7FB798DAC41C}" destId="{B14AECA8-1914-4B18-BA7F-90EB084B7A9D}" srcOrd="6" destOrd="0" presId="urn:microsoft.com/office/officeart/2005/8/layout/equation1"/>
    <dgm:cxn modelId="{6D42F423-BA14-4753-BC58-F7A36488D83E}" type="presParOf" srcId="{93546CFF-D660-473D-971B-7FB798DAC41C}" destId="{95C90CBF-AD7C-4876-B018-5AE4417A495A}" srcOrd="7" destOrd="0" presId="urn:microsoft.com/office/officeart/2005/8/layout/equation1"/>
    <dgm:cxn modelId="{43AAF619-44ED-416B-AC24-A6BC968CDCD7}" type="presParOf" srcId="{93546CFF-D660-473D-971B-7FB798DAC41C}" destId="{477DC672-CA25-4A4F-8273-C6BF98AFC696}"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000" b="1" dirty="0" err="1">
              <a:solidFill>
                <a:schemeClr val="bg1"/>
              </a:solidFill>
            </a:rPr>
            <a:t>Portail</a:t>
          </a:r>
          <a:r>
            <a:rPr lang="en-CA" sz="1000" b="1" dirty="0">
              <a:solidFill>
                <a:schemeClr val="bg1"/>
              </a:solidFill>
            </a:rPr>
            <a:t> </a:t>
          </a:r>
          <a:r>
            <a:rPr lang="en-CA" sz="1000" b="1" dirty="0" err="1">
              <a:solidFill>
                <a:schemeClr val="bg1"/>
              </a:solidFill>
            </a:rPr>
            <a:t>d’immigration</a:t>
          </a:r>
          <a:r>
            <a:rPr lang="en-CA" sz="1000" b="1" dirty="0">
              <a:solidFill>
                <a:schemeClr val="bg1"/>
              </a:solidFill>
            </a:rPr>
            <a:t> </a:t>
          </a:r>
          <a:r>
            <a:rPr lang="en-CA" sz="1000" b="1" dirty="0" smtClean="0">
              <a:solidFill>
                <a:schemeClr val="bg1"/>
              </a:solidFill>
            </a:rPr>
            <a:t>municipal</a:t>
          </a:r>
          <a:endParaRPr lang="en-CA" sz="10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A3D973C6-912E-493A-A2FE-144C34AE0067}">
      <dgm:prSet phldrT="[Text]" custT="1"/>
      <dgm:spPr/>
      <dgm:t>
        <a:bodyPr/>
        <a:lstStyle/>
        <a:p>
          <a:r>
            <a:rPr lang="en-CA" sz="1000" b="1" dirty="0" err="1">
              <a:solidFill>
                <a:schemeClr val="tx2"/>
              </a:solidFill>
            </a:rPr>
            <a:t>Cours</a:t>
          </a:r>
          <a:r>
            <a:rPr lang="en-CA" sz="1000" b="1" dirty="0">
              <a:solidFill>
                <a:schemeClr val="tx2"/>
              </a:solidFill>
            </a:rPr>
            <a:t> de langue ALS/FLS</a:t>
          </a:r>
        </a:p>
      </dgm:t>
    </dgm:pt>
    <dgm:pt modelId="{380D2C03-3499-4F8F-B0B5-718D627236C3}" type="parTrans" cxnId="{C569230F-ADDD-4BC6-8EAA-88E265899139}">
      <dgm:prSet/>
      <dgm:spPr/>
      <dgm:t>
        <a:bodyPr/>
        <a:lstStyle/>
        <a:p>
          <a:endParaRPr lang="en-US"/>
        </a:p>
      </dgm:t>
    </dgm:pt>
    <dgm:pt modelId="{555BBBB0-6712-48FD-9D08-BDC073E80724}" type="sibTrans" cxnId="{C569230F-ADDD-4BC6-8EAA-88E265899139}">
      <dgm:prSet/>
      <dgm:spPr/>
      <dgm:t>
        <a:bodyPr/>
        <a:lstStyle/>
        <a:p>
          <a:endParaRPr lang="en-US"/>
        </a:p>
      </dgm:t>
    </dgm:pt>
    <dgm:pt modelId="{6FCA018F-0357-4F6E-BC0F-C575D445BDED}">
      <dgm:prSet phldrT="[Text]" custT="1"/>
      <dgm:spPr/>
      <dgm:t>
        <a:bodyPr/>
        <a:lstStyle/>
        <a:p>
          <a:r>
            <a:rPr lang="en-CA" sz="1000" dirty="0" err="1"/>
            <a:t>Établissement</a:t>
          </a:r>
          <a:r>
            <a:rPr lang="en-CA" sz="1000" dirty="0"/>
            <a:t> et </a:t>
          </a:r>
          <a:r>
            <a:rPr lang="en-CA" sz="1000" dirty="0" err="1"/>
            <a:t>intégration</a:t>
          </a:r>
          <a:r>
            <a:rPr lang="en-CA" sz="1000" dirty="0"/>
            <a:t> </a:t>
          </a:r>
          <a:r>
            <a:rPr lang="en-CA" sz="1000" dirty="0" err="1"/>
            <a:t>accélérés</a:t>
          </a:r>
          <a:endParaRPr lang="en-CA" sz="1000" dirty="0"/>
        </a:p>
      </dgm:t>
    </dgm:pt>
    <dgm:pt modelId="{0D8135CE-F5FF-4D14-BE13-51DDB2D7D325}" type="parTrans" cxnId="{7CCE1D4C-D8D5-4ED7-8FF6-7E1BF2B80CDA}">
      <dgm:prSet/>
      <dgm:spPr/>
      <dgm:t>
        <a:bodyPr/>
        <a:lstStyle/>
        <a:p>
          <a:endParaRPr lang="en-US"/>
        </a:p>
      </dgm:t>
    </dgm:pt>
    <dgm:pt modelId="{922FF143-A2C4-4F19-A3DA-0C071250740D}" type="sibTrans" cxnId="{7CCE1D4C-D8D5-4ED7-8FF6-7E1BF2B80CDA}">
      <dgm:prSet/>
      <dgm:spPr/>
      <dgm:t>
        <a:bodyPr/>
        <a:lstStyle/>
        <a:p>
          <a:endParaRPr lang="en-US"/>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fr-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fr-CA"/>
        </a:p>
      </dgm:t>
    </dgm:pt>
    <dgm:pt modelId="{C19BAC2C-FDB4-4D3A-ACEE-48A6586F2EC9}" type="pres">
      <dgm:prSet presAssocID="{E986F2F1-64A8-47A6-B2E8-2BE5C2890D24}" presName="spacerR" presStyleCnt="0"/>
      <dgm:spPr/>
    </dgm:pt>
    <dgm:pt modelId="{3C9E9C0E-7E2B-488D-ACDD-5AF7C1022063}" type="pres">
      <dgm:prSet presAssocID="{A3D973C6-912E-493A-A2FE-144C34AE0067}" presName="node" presStyleLbl="node1" presStyleIdx="1" presStyleCnt="3">
        <dgm:presLayoutVars>
          <dgm:bulletEnabled val="1"/>
        </dgm:presLayoutVars>
      </dgm:prSet>
      <dgm:spPr/>
      <dgm:t>
        <a:bodyPr/>
        <a:lstStyle/>
        <a:p>
          <a:endParaRPr lang="fr-CA"/>
        </a:p>
      </dgm:t>
    </dgm:pt>
    <dgm:pt modelId="{6B1B97D7-AC8E-4FD2-9BBA-F2DFBE1F04D1}" type="pres">
      <dgm:prSet presAssocID="{555BBBB0-6712-48FD-9D08-BDC073E80724}" presName="spacerL" presStyleCnt="0"/>
      <dgm:spPr/>
    </dgm:pt>
    <dgm:pt modelId="{82BCF259-5434-4FE9-85A5-36E0408A1321}" type="pres">
      <dgm:prSet presAssocID="{555BBBB0-6712-48FD-9D08-BDC073E80724}" presName="sibTrans" presStyleLbl="sibTrans2D1" presStyleIdx="1" presStyleCnt="2"/>
      <dgm:spPr/>
      <dgm:t>
        <a:bodyPr/>
        <a:lstStyle/>
        <a:p>
          <a:endParaRPr lang="fr-CA"/>
        </a:p>
      </dgm:t>
    </dgm:pt>
    <dgm:pt modelId="{95578188-4D5A-4276-99E6-EA99BD0246AA}" type="pres">
      <dgm:prSet presAssocID="{555BBBB0-6712-48FD-9D08-BDC073E80724}" presName="spacerR" presStyleCnt="0"/>
      <dgm:spPr/>
    </dgm:pt>
    <dgm:pt modelId="{0ECF3861-C258-44BC-905B-C0BB6FE7998B}" type="pres">
      <dgm:prSet presAssocID="{6FCA018F-0357-4F6E-BC0F-C575D445BDED}" presName="node" presStyleLbl="node1" presStyleIdx="2" presStyleCnt="3">
        <dgm:presLayoutVars>
          <dgm:bulletEnabled val="1"/>
        </dgm:presLayoutVars>
      </dgm:prSet>
      <dgm:spPr/>
      <dgm:t>
        <a:bodyPr/>
        <a:lstStyle/>
        <a:p>
          <a:endParaRPr lang="fr-CA"/>
        </a:p>
      </dgm:t>
    </dgm:pt>
  </dgm:ptLst>
  <dgm:cxnLst>
    <dgm:cxn modelId="{C7478F2E-907A-4299-86AE-C66036CAEC84}" srcId="{F3706102-6B73-4625-AE70-9AB283745516}" destId="{54B80148-857B-4859-B80A-5B45D82CAB69}" srcOrd="0" destOrd="0" parTransId="{E026A9C2-E5C4-40D0-8C9A-80C77F8B6CFF}" sibTransId="{E986F2F1-64A8-47A6-B2E8-2BE5C2890D24}"/>
    <dgm:cxn modelId="{8A267774-A88A-4AF0-9811-EABEE97A1498}" type="presOf" srcId="{E986F2F1-64A8-47A6-B2E8-2BE5C2890D24}" destId="{EE254383-6D7D-450F-A410-B6CF85192325}" srcOrd="0" destOrd="0" presId="urn:microsoft.com/office/officeart/2005/8/layout/equation1"/>
    <dgm:cxn modelId="{FBF05DD4-DFDE-47ED-AFF3-7A07B8569808}" type="presOf" srcId="{555BBBB0-6712-48FD-9D08-BDC073E80724}" destId="{82BCF259-5434-4FE9-85A5-36E0408A1321}" srcOrd="0" destOrd="0" presId="urn:microsoft.com/office/officeart/2005/8/layout/equation1"/>
    <dgm:cxn modelId="{FF744B93-E3AE-42FD-A94B-429708DFBA04}" type="presOf" srcId="{F3706102-6B73-4625-AE70-9AB283745516}" destId="{93546CFF-D660-473D-971B-7FB798DAC41C}" srcOrd="0" destOrd="0" presId="urn:microsoft.com/office/officeart/2005/8/layout/equation1"/>
    <dgm:cxn modelId="{7CCE1D4C-D8D5-4ED7-8FF6-7E1BF2B80CDA}" srcId="{F3706102-6B73-4625-AE70-9AB283745516}" destId="{6FCA018F-0357-4F6E-BC0F-C575D445BDED}" srcOrd="2" destOrd="0" parTransId="{0D8135CE-F5FF-4D14-BE13-51DDB2D7D325}" sibTransId="{922FF143-A2C4-4F19-A3DA-0C071250740D}"/>
    <dgm:cxn modelId="{B1ECAE23-EBF2-4B2F-8C94-8ACE26582D08}" type="presOf" srcId="{A3D973C6-912E-493A-A2FE-144C34AE0067}" destId="{3C9E9C0E-7E2B-488D-ACDD-5AF7C1022063}" srcOrd="0" destOrd="0" presId="urn:microsoft.com/office/officeart/2005/8/layout/equation1"/>
    <dgm:cxn modelId="{04A236AC-5991-4739-9F85-261280C420AC}" type="presOf" srcId="{54B80148-857B-4859-B80A-5B45D82CAB69}" destId="{91D65DB4-E917-4E7F-8EC3-E6272133D60E}" srcOrd="0" destOrd="0" presId="urn:microsoft.com/office/officeart/2005/8/layout/equation1"/>
    <dgm:cxn modelId="{C569230F-ADDD-4BC6-8EAA-88E265899139}" srcId="{F3706102-6B73-4625-AE70-9AB283745516}" destId="{A3D973C6-912E-493A-A2FE-144C34AE0067}" srcOrd="1" destOrd="0" parTransId="{380D2C03-3499-4F8F-B0B5-718D627236C3}" sibTransId="{555BBBB0-6712-48FD-9D08-BDC073E80724}"/>
    <dgm:cxn modelId="{3FC75733-0DC0-41AC-9989-3B35CF2B91BE}" type="presOf" srcId="{6FCA018F-0357-4F6E-BC0F-C575D445BDED}" destId="{0ECF3861-C258-44BC-905B-C0BB6FE7998B}" srcOrd="0" destOrd="0" presId="urn:microsoft.com/office/officeart/2005/8/layout/equation1"/>
    <dgm:cxn modelId="{4D7E22D3-6B90-4969-B1DD-A2817378BBAC}" type="presParOf" srcId="{93546CFF-D660-473D-971B-7FB798DAC41C}" destId="{91D65DB4-E917-4E7F-8EC3-E6272133D60E}" srcOrd="0" destOrd="0" presId="urn:microsoft.com/office/officeart/2005/8/layout/equation1"/>
    <dgm:cxn modelId="{99D14130-4AF8-4A68-B77D-EFCE383FE3FC}" type="presParOf" srcId="{93546CFF-D660-473D-971B-7FB798DAC41C}" destId="{0E2C1BD6-7C6A-41EF-9A99-1BCFB7A62065}" srcOrd="1" destOrd="0" presId="urn:microsoft.com/office/officeart/2005/8/layout/equation1"/>
    <dgm:cxn modelId="{A8005B64-B15F-43CA-874A-3B5868F60E42}" type="presParOf" srcId="{93546CFF-D660-473D-971B-7FB798DAC41C}" destId="{EE254383-6D7D-450F-A410-B6CF85192325}" srcOrd="2" destOrd="0" presId="urn:microsoft.com/office/officeart/2005/8/layout/equation1"/>
    <dgm:cxn modelId="{91AE2702-5EDF-4954-9518-9D3579C139C4}" type="presParOf" srcId="{93546CFF-D660-473D-971B-7FB798DAC41C}" destId="{C19BAC2C-FDB4-4D3A-ACEE-48A6586F2EC9}" srcOrd="3" destOrd="0" presId="urn:microsoft.com/office/officeart/2005/8/layout/equation1"/>
    <dgm:cxn modelId="{9919C03C-7440-4E08-8D6F-5625D43B8B24}" type="presParOf" srcId="{93546CFF-D660-473D-971B-7FB798DAC41C}" destId="{3C9E9C0E-7E2B-488D-ACDD-5AF7C1022063}" srcOrd="4" destOrd="0" presId="urn:microsoft.com/office/officeart/2005/8/layout/equation1"/>
    <dgm:cxn modelId="{B2447DC1-5D28-4D32-AC5C-B676FCF7DF96}" type="presParOf" srcId="{93546CFF-D660-473D-971B-7FB798DAC41C}" destId="{6B1B97D7-AC8E-4FD2-9BBA-F2DFBE1F04D1}" srcOrd="5" destOrd="0" presId="urn:microsoft.com/office/officeart/2005/8/layout/equation1"/>
    <dgm:cxn modelId="{1F36F1F3-ACCB-4711-8B5A-E843C0C0F575}" type="presParOf" srcId="{93546CFF-D660-473D-971B-7FB798DAC41C}" destId="{82BCF259-5434-4FE9-85A5-36E0408A1321}" srcOrd="6" destOrd="0" presId="urn:microsoft.com/office/officeart/2005/8/layout/equation1"/>
    <dgm:cxn modelId="{016BF6DE-D06E-4479-81C0-3885063FFF4F}" type="presParOf" srcId="{93546CFF-D660-473D-971B-7FB798DAC41C}" destId="{95578188-4D5A-4276-99E6-EA99BD0246AA}" srcOrd="7" destOrd="0" presId="urn:microsoft.com/office/officeart/2005/8/layout/equation1"/>
    <dgm:cxn modelId="{D16BBF7A-D7EC-4504-98A4-CF31F97BCE9A}" type="presParOf" srcId="{93546CFF-D660-473D-971B-7FB798DAC41C}" destId="{0ECF3861-C258-44BC-905B-C0BB6FE7998B}"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000" b="1" dirty="0" err="1">
              <a:solidFill>
                <a:schemeClr val="bg1"/>
              </a:solidFill>
            </a:rPr>
            <a:t>Portail</a:t>
          </a:r>
          <a:r>
            <a:rPr lang="en-CA" sz="1000" b="1" dirty="0">
              <a:solidFill>
                <a:schemeClr val="bg1"/>
              </a:solidFill>
            </a:rPr>
            <a:t> </a:t>
          </a:r>
          <a:r>
            <a:rPr lang="en-CA" sz="1000" b="1" dirty="0" err="1">
              <a:solidFill>
                <a:schemeClr val="bg1"/>
              </a:solidFill>
            </a:rPr>
            <a:t>d’immigration</a:t>
          </a:r>
          <a:r>
            <a:rPr lang="en-CA" sz="1000" b="1" dirty="0">
              <a:solidFill>
                <a:schemeClr val="bg1"/>
              </a:solidFill>
            </a:rPr>
            <a:t> </a:t>
          </a:r>
          <a:r>
            <a:rPr lang="en-CA" sz="1000" b="1" dirty="0" smtClean="0">
              <a:solidFill>
                <a:schemeClr val="bg1"/>
              </a:solidFill>
            </a:rPr>
            <a:t>municipal</a:t>
          </a:r>
          <a:endParaRPr lang="en-CA" sz="10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9CD77F4B-7C15-48A1-BFE2-9F7398026A2E}">
      <dgm:prSet phldrT="[Text]" custT="1"/>
      <dgm:spPr/>
      <dgm:t>
        <a:bodyPr/>
        <a:lstStyle/>
        <a:p>
          <a:r>
            <a:rPr lang="en-CA" sz="1000" b="1" dirty="0" err="1">
              <a:solidFill>
                <a:schemeClr val="tx2"/>
              </a:solidFill>
            </a:rPr>
            <a:t>Cours</a:t>
          </a:r>
          <a:r>
            <a:rPr lang="en-CA" sz="1000" b="1" dirty="0">
              <a:solidFill>
                <a:schemeClr val="tx2"/>
              </a:solidFill>
            </a:rPr>
            <a:t> de langue ALS/FLS</a:t>
          </a:r>
        </a:p>
      </dgm:t>
    </dgm:pt>
    <dgm:pt modelId="{36FCC331-E811-48CF-8EEC-7F2D0A7BEFB8}" type="parTrans" cxnId="{0FEE8F51-F5C7-4FD0-A71E-3FF38607D4CE}">
      <dgm:prSet/>
      <dgm:spPr/>
      <dgm:t>
        <a:bodyPr/>
        <a:lstStyle/>
        <a:p>
          <a:endParaRPr lang="en-US"/>
        </a:p>
      </dgm:t>
    </dgm:pt>
    <dgm:pt modelId="{644CA18C-764E-42AD-9FCF-8FABAF111CA5}" type="sibTrans" cxnId="{0FEE8F51-F5C7-4FD0-A71E-3FF38607D4CE}">
      <dgm:prSet/>
      <dgm:spPr/>
      <dgm:t>
        <a:bodyPr/>
        <a:lstStyle/>
        <a:p>
          <a:endParaRPr lang="en-US"/>
        </a:p>
      </dgm:t>
    </dgm:pt>
    <dgm:pt modelId="{2D80EB9A-FAF1-4A48-86DD-A3B7F69A7AAF}">
      <dgm:prSet phldrT="[Text]" custT="1"/>
      <dgm:spPr/>
      <dgm:t>
        <a:bodyPr/>
        <a:lstStyle/>
        <a:p>
          <a:r>
            <a:rPr lang="en-CA" sz="1000" dirty="0" err="1"/>
            <a:t>Établissement</a:t>
          </a:r>
          <a:r>
            <a:rPr lang="en-CA" sz="1000" dirty="0"/>
            <a:t> et </a:t>
          </a:r>
          <a:r>
            <a:rPr lang="en-CA" sz="1000" dirty="0" err="1"/>
            <a:t>intégration</a:t>
          </a:r>
          <a:r>
            <a:rPr lang="en-CA" sz="1000" dirty="0"/>
            <a:t> </a:t>
          </a:r>
          <a:r>
            <a:rPr lang="en-CA" sz="1000" dirty="0" err="1"/>
            <a:t>accélérés</a:t>
          </a:r>
          <a:endParaRPr lang="en-CA" sz="1000" dirty="0"/>
        </a:p>
      </dgm:t>
    </dgm:pt>
    <dgm:pt modelId="{4B80478F-CD5F-4786-BAC1-83074B3EAC48}" type="parTrans" cxnId="{88C944C5-9454-43D8-AEA0-7D7783BF8298}">
      <dgm:prSet/>
      <dgm:spPr/>
      <dgm:t>
        <a:bodyPr/>
        <a:lstStyle/>
        <a:p>
          <a:endParaRPr lang="en-US"/>
        </a:p>
      </dgm:t>
    </dgm:pt>
    <dgm:pt modelId="{D62C0FB8-79D5-4F05-9112-501529258403}" type="sibTrans" cxnId="{88C944C5-9454-43D8-AEA0-7D7783BF8298}">
      <dgm:prSet/>
      <dgm:spPr/>
      <dgm:t>
        <a:bodyPr/>
        <a:lstStyle/>
        <a:p>
          <a:endParaRPr lang="en-US"/>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fr-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fr-CA"/>
        </a:p>
      </dgm:t>
    </dgm:pt>
    <dgm:pt modelId="{C19BAC2C-FDB4-4D3A-ACEE-48A6586F2EC9}" type="pres">
      <dgm:prSet presAssocID="{E986F2F1-64A8-47A6-B2E8-2BE5C2890D24}" presName="spacerR" presStyleCnt="0"/>
      <dgm:spPr/>
    </dgm:pt>
    <dgm:pt modelId="{B48768F3-658A-49D8-9C06-2B34DC17CA97}" type="pres">
      <dgm:prSet presAssocID="{9CD77F4B-7C15-48A1-BFE2-9F7398026A2E}" presName="node" presStyleLbl="node1" presStyleIdx="1" presStyleCnt="3">
        <dgm:presLayoutVars>
          <dgm:bulletEnabled val="1"/>
        </dgm:presLayoutVars>
      </dgm:prSet>
      <dgm:spPr/>
      <dgm:t>
        <a:bodyPr/>
        <a:lstStyle/>
        <a:p>
          <a:endParaRPr lang="fr-CA"/>
        </a:p>
      </dgm:t>
    </dgm:pt>
    <dgm:pt modelId="{3726FD5B-30B3-4F77-BE41-723C60F96461}" type="pres">
      <dgm:prSet presAssocID="{644CA18C-764E-42AD-9FCF-8FABAF111CA5}" presName="spacerL" presStyleCnt="0"/>
      <dgm:spPr/>
    </dgm:pt>
    <dgm:pt modelId="{CCAC1745-7B2D-4714-AEAA-98A3C2973BBE}" type="pres">
      <dgm:prSet presAssocID="{644CA18C-764E-42AD-9FCF-8FABAF111CA5}" presName="sibTrans" presStyleLbl="sibTrans2D1" presStyleIdx="1" presStyleCnt="2"/>
      <dgm:spPr/>
      <dgm:t>
        <a:bodyPr/>
        <a:lstStyle/>
        <a:p>
          <a:endParaRPr lang="fr-CA"/>
        </a:p>
      </dgm:t>
    </dgm:pt>
    <dgm:pt modelId="{3BB553D6-8151-444E-AA49-5FA5DCEF4400}" type="pres">
      <dgm:prSet presAssocID="{644CA18C-764E-42AD-9FCF-8FABAF111CA5}" presName="spacerR" presStyleCnt="0"/>
      <dgm:spPr/>
    </dgm:pt>
    <dgm:pt modelId="{412334D5-0854-40B0-86FA-3842C822B861}" type="pres">
      <dgm:prSet presAssocID="{2D80EB9A-FAF1-4A48-86DD-A3B7F69A7AAF}" presName="node" presStyleLbl="node1" presStyleIdx="2" presStyleCnt="3">
        <dgm:presLayoutVars>
          <dgm:bulletEnabled val="1"/>
        </dgm:presLayoutVars>
      </dgm:prSet>
      <dgm:spPr/>
      <dgm:t>
        <a:bodyPr/>
        <a:lstStyle/>
        <a:p>
          <a:endParaRPr lang="fr-CA"/>
        </a:p>
      </dgm:t>
    </dgm:pt>
  </dgm:ptLst>
  <dgm:cxnLst>
    <dgm:cxn modelId="{1BBACB92-E9AC-4991-A7AF-F86B6A333CCE}" type="presOf" srcId="{54B80148-857B-4859-B80A-5B45D82CAB69}" destId="{91D65DB4-E917-4E7F-8EC3-E6272133D60E}" srcOrd="0" destOrd="0" presId="urn:microsoft.com/office/officeart/2005/8/layout/equation1"/>
    <dgm:cxn modelId="{9BA26417-18CC-4C7E-82DA-291DFD94D4B3}" type="presOf" srcId="{F3706102-6B73-4625-AE70-9AB283745516}" destId="{93546CFF-D660-473D-971B-7FB798DAC41C}" srcOrd="0" destOrd="0" presId="urn:microsoft.com/office/officeart/2005/8/layout/equation1"/>
    <dgm:cxn modelId="{88C944C5-9454-43D8-AEA0-7D7783BF8298}" srcId="{F3706102-6B73-4625-AE70-9AB283745516}" destId="{2D80EB9A-FAF1-4A48-86DD-A3B7F69A7AAF}" srcOrd="2" destOrd="0" parTransId="{4B80478F-CD5F-4786-BAC1-83074B3EAC48}" sibTransId="{D62C0FB8-79D5-4F05-9112-501529258403}"/>
    <dgm:cxn modelId="{72AB2773-C743-4987-94A5-EB030514EEF7}" type="presOf" srcId="{E986F2F1-64A8-47A6-B2E8-2BE5C2890D24}" destId="{EE254383-6D7D-450F-A410-B6CF85192325}" srcOrd="0" destOrd="0" presId="urn:microsoft.com/office/officeart/2005/8/layout/equation1"/>
    <dgm:cxn modelId="{C7478F2E-907A-4299-86AE-C66036CAEC84}" srcId="{F3706102-6B73-4625-AE70-9AB283745516}" destId="{54B80148-857B-4859-B80A-5B45D82CAB69}" srcOrd="0" destOrd="0" parTransId="{E026A9C2-E5C4-40D0-8C9A-80C77F8B6CFF}" sibTransId="{E986F2F1-64A8-47A6-B2E8-2BE5C2890D24}"/>
    <dgm:cxn modelId="{BC0B36E2-731E-43C1-8FA3-B94B9B299D7F}" type="presOf" srcId="{644CA18C-764E-42AD-9FCF-8FABAF111CA5}" destId="{CCAC1745-7B2D-4714-AEAA-98A3C2973BBE}" srcOrd="0" destOrd="0" presId="urn:microsoft.com/office/officeart/2005/8/layout/equation1"/>
    <dgm:cxn modelId="{0FEE8F51-F5C7-4FD0-A71E-3FF38607D4CE}" srcId="{F3706102-6B73-4625-AE70-9AB283745516}" destId="{9CD77F4B-7C15-48A1-BFE2-9F7398026A2E}" srcOrd="1" destOrd="0" parTransId="{36FCC331-E811-48CF-8EEC-7F2D0A7BEFB8}" sibTransId="{644CA18C-764E-42AD-9FCF-8FABAF111CA5}"/>
    <dgm:cxn modelId="{66C975F3-6B00-442F-A6DB-98952E791D8C}" type="presOf" srcId="{9CD77F4B-7C15-48A1-BFE2-9F7398026A2E}" destId="{B48768F3-658A-49D8-9C06-2B34DC17CA97}" srcOrd="0" destOrd="0" presId="urn:microsoft.com/office/officeart/2005/8/layout/equation1"/>
    <dgm:cxn modelId="{BB586462-0BB2-4DCC-BE35-729DE4FE9DC0}" type="presOf" srcId="{2D80EB9A-FAF1-4A48-86DD-A3B7F69A7AAF}" destId="{412334D5-0854-40B0-86FA-3842C822B861}" srcOrd="0" destOrd="0" presId="urn:microsoft.com/office/officeart/2005/8/layout/equation1"/>
    <dgm:cxn modelId="{0DCEF0BE-9FE9-47A0-AF6A-28A2793D464A}" type="presParOf" srcId="{93546CFF-D660-473D-971B-7FB798DAC41C}" destId="{91D65DB4-E917-4E7F-8EC3-E6272133D60E}" srcOrd="0" destOrd="0" presId="urn:microsoft.com/office/officeart/2005/8/layout/equation1"/>
    <dgm:cxn modelId="{F03DDAD2-82D2-4C1F-AA66-EE2AC0F269B7}" type="presParOf" srcId="{93546CFF-D660-473D-971B-7FB798DAC41C}" destId="{0E2C1BD6-7C6A-41EF-9A99-1BCFB7A62065}" srcOrd="1" destOrd="0" presId="urn:microsoft.com/office/officeart/2005/8/layout/equation1"/>
    <dgm:cxn modelId="{02F550B5-39F3-4B5A-89D4-5713149AFD86}" type="presParOf" srcId="{93546CFF-D660-473D-971B-7FB798DAC41C}" destId="{EE254383-6D7D-450F-A410-B6CF85192325}" srcOrd="2" destOrd="0" presId="urn:microsoft.com/office/officeart/2005/8/layout/equation1"/>
    <dgm:cxn modelId="{4E43CB3E-271F-4AD6-8867-B0F5CA941736}" type="presParOf" srcId="{93546CFF-D660-473D-971B-7FB798DAC41C}" destId="{C19BAC2C-FDB4-4D3A-ACEE-48A6586F2EC9}" srcOrd="3" destOrd="0" presId="urn:microsoft.com/office/officeart/2005/8/layout/equation1"/>
    <dgm:cxn modelId="{7BA3D9E3-832C-4714-B524-226CF666F8FE}" type="presParOf" srcId="{93546CFF-D660-473D-971B-7FB798DAC41C}" destId="{B48768F3-658A-49D8-9C06-2B34DC17CA97}" srcOrd="4" destOrd="0" presId="urn:microsoft.com/office/officeart/2005/8/layout/equation1"/>
    <dgm:cxn modelId="{738F548A-3215-48F9-8F18-B0F5D6431F2D}" type="presParOf" srcId="{93546CFF-D660-473D-971B-7FB798DAC41C}" destId="{3726FD5B-30B3-4F77-BE41-723C60F96461}" srcOrd="5" destOrd="0" presId="urn:microsoft.com/office/officeart/2005/8/layout/equation1"/>
    <dgm:cxn modelId="{4F787719-DF18-431B-B949-8DFB71749142}" type="presParOf" srcId="{93546CFF-D660-473D-971B-7FB798DAC41C}" destId="{CCAC1745-7B2D-4714-AEAA-98A3C2973BBE}" srcOrd="6" destOrd="0" presId="urn:microsoft.com/office/officeart/2005/8/layout/equation1"/>
    <dgm:cxn modelId="{75A585FD-5000-4221-B18E-0C51CFC7570D}" type="presParOf" srcId="{93546CFF-D660-473D-971B-7FB798DAC41C}" destId="{3BB553D6-8151-444E-AA49-5FA5DCEF4400}" srcOrd="7" destOrd="0" presId="urn:microsoft.com/office/officeart/2005/8/layout/equation1"/>
    <dgm:cxn modelId="{6308D6CD-C5E6-4101-94C0-3FA47082AF97}" type="presParOf" srcId="{93546CFF-D660-473D-971B-7FB798DAC41C}" destId="{412334D5-0854-40B0-86FA-3842C822B86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000" b="1" dirty="0" err="1">
              <a:solidFill>
                <a:schemeClr val="bg1"/>
              </a:solidFill>
            </a:rPr>
            <a:t>Portail</a:t>
          </a:r>
          <a:r>
            <a:rPr lang="en-CA" sz="1000" b="1" dirty="0">
              <a:solidFill>
                <a:schemeClr val="bg1"/>
              </a:solidFill>
            </a:rPr>
            <a:t> </a:t>
          </a:r>
          <a:r>
            <a:rPr lang="en-CA" sz="1000" b="1" dirty="0" err="1">
              <a:solidFill>
                <a:schemeClr val="bg1"/>
              </a:solidFill>
            </a:rPr>
            <a:t>d’immigration</a:t>
          </a:r>
          <a:r>
            <a:rPr lang="en-CA" sz="1000" b="1" dirty="0">
              <a:solidFill>
                <a:schemeClr val="bg1"/>
              </a:solidFill>
            </a:rPr>
            <a:t> </a:t>
          </a:r>
          <a:r>
            <a:rPr lang="en-CA" sz="1000" b="1" dirty="0" smtClean="0">
              <a:solidFill>
                <a:schemeClr val="bg1"/>
              </a:solidFill>
            </a:rPr>
            <a:t>municipal</a:t>
          </a:r>
          <a:endParaRPr lang="en-CA" sz="10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0DEE4FB9-675F-4B0A-B27E-DA301288E327}">
      <dgm:prSet phldrT="[Text]" custT="1"/>
      <dgm:spPr/>
      <dgm:t>
        <a:bodyPr/>
        <a:lstStyle/>
        <a:p>
          <a:r>
            <a:rPr lang="en-CA" sz="1000" b="1" dirty="0" err="1">
              <a:solidFill>
                <a:schemeClr val="tx2"/>
              </a:solidFill>
            </a:rPr>
            <a:t>Cours</a:t>
          </a:r>
          <a:r>
            <a:rPr lang="en-CA" sz="1000" b="1" dirty="0">
              <a:solidFill>
                <a:schemeClr val="tx2"/>
              </a:solidFill>
            </a:rPr>
            <a:t> de langue ALS/FLS</a:t>
          </a:r>
        </a:p>
      </dgm:t>
    </dgm:pt>
    <dgm:pt modelId="{F6C668FF-4746-4744-8451-ACF8C7C8BB80}" type="parTrans" cxnId="{EE277B54-B8A6-433C-BFCE-AE0C0C5B2EE1}">
      <dgm:prSet/>
      <dgm:spPr/>
      <dgm:t>
        <a:bodyPr/>
        <a:lstStyle/>
        <a:p>
          <a:endParaRPr lang="en-US"/>
        </a:p>
      </dgm:t>
    </dgm:pt>
    <dgm:pt modelId="{665EA761-D90F-4A69-A517-A0D1719FA707}" type="sibTrans" cxnId="{EE277B54-B8A6-433C-BFCE-AE0C0C5B2EE1}">
      <dgm:prSet/>
      <dgm:spPr/>
      <dgm:t>
        <a:bodyPr/>
        <a:lstStyle/>
        <a:p>
          <a:endParaRPr lang="en-US"/>
        </a:p>
      </dgm:t>
    </dgm:pt>
    <dgm:pt modelId="{1474740E-AA13-4E06-94ED-0F17B5A105B3}">
      <dgm:prSet phldrT="[Text]" custT="1"/>
      <dgm:spPr/>
      <dgm:t>
        <a:bodyPr/>
        <a:lstStyle/>
        <a:p>
          <a:r>
            <a:rPr lang="en-CA" sz="1000" dirty="0" err="1"/>
            <a:t>Établissement</a:t>
          </a:r>
          <a:r>
            <a:rPr lang="en-CA" sz="1000" dirty="0"/>
            <a:t> et </a:t>
          </a:r>
          <a:r>
            <a:rPr lang="en-CA" sz="1000" dirty="0" err="1"/>
            <a:t>intégration</a:t>
          </a:r>
          <a:r>
            <a:rPr lang="en-CA" sz="1000" dirty="0"/>
            <a:t> </a:t>
          </a:r>
          <a:r>
            <a:rPr lang="en-CA" sz="1000" dirty="0" err="1"/>
            <a:t>accélérés</a:t>
          </a:r>
          <a:endParaRPr lang="en-CA" sz="1000" dirty="0"/>
        </a:p>
      </dgm:t>
    </dgm:pt>
    <dgm:pt modelId="{9659804B-3AF3-4B48-997E-9A76235E5377}" type="parTrans" cxnId="{9B41F528-6131-4AB5-8B18-9F65DEFE9B08}">
      <dgm:prSet/>
      <dgm:spPr/>
      <dgm:t>
        <a:bodyPr/>
        <a:lstStyle/>
        <a:p>
          <a:endParaRPr lang="en-US"/>
        </a:p>
      </dgm:t>
    </dgm:pt>
    <dgm:pt modelId="{646E202E-26C1-42B1-BFB3-CDF1E24158B1}" type="sibTrans" cxnId="{9B41F528-6131-4AB5-8B18-9F65DEFE9B08}">
      <dgm:prSet/>
      <dgm:spPr/>
      <dgm:t>
        <a:bodyPr/>
        <a:lstStyle/>
        <a:p>
          <a:endParaRPr lang="en-US"/>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fr-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fr-CA"/>
        </a:p>
      </dgm:t>
    </dgm:pt>
    <dgm:pt modelId="{C19BAC2C-FDB4-4D3A-ACEE-48A6586F2EC9}" type="pres">
      <dgm:prSet presAssocID="{E986F2F1-64A8-47A6-B2E8-2BE5C2890D24}" presName="spacerR" presStyleCnt="0"/>
      <dgm:spPr/>
    </dgm:pt>
    <dgm:pt modelId="{173BC213-529A-4803-9244-2DE7D56298E5}" type="pres">
      <dgm:prSet presAssocID="{0DEE4FB9-675F-4B0A-B27E-DA301288E327}" presName="node" presStyleLbl="node1" presStyleIdx="1" presStyleCnt="3">
        <dgm:presLayoutVars>
          <dgm:bulletEnabled val="1"/>
        </dgm:presLayoutVars>
      </dgm:prSet>
      <dgm:spPr/>
      <dgm:t>
        <a:bodyPr/>
        <a:lstStyle/>
        <a:p>
          <a:endParaRPr lang="fr-CA"/>
        </a:p>
      </dgm:t>
    </dgm:pt>
    <dgm:pt modelId="{ED3DFC50-9F2F-4B2E-A90C-87B7FC01DFC3}" type="pres">
      <dgm:prSet presAssocID="{665EA761-D90F-4A69-A517-A0D1719FA707}" presName="spacerL" presStyleCnt="0"/>
      <dgm:spPr/>
    </dgm:pt>
    <dgm:pt modelId="{4FD9BD0D-E836-43EE-A765-8A36651ECD2D}" type="pres">
      <dgm:prSet presAssocID="{665EA761-D90F-4A69-A517-A0D1719FA707}" presName="sibTrans" presStyleLbl="sibTrans2D1" presStyleIdx="1" presStyleCnt="2"/>
      <dgm:spPr/>
      <dgm:t>
        <a:bodyPr/>
        <a:lstStyle/>
        <a:p>
          <a:endParaRPr lang="fr-CA"/>
        </a:p>
      </dgm:t>
    </dgm:pt>
    <dgm:pt modelId="{8E3B3A87-B10B-4B53-A9F5-53E2104273E1}" type="pres">
      <dgm:prSet presAssocID="{665EA761-D90F-4A69-A517-A0D1719FA707}" presName="spacerR" presStyleCnt="0"/>
      <dgm:spPr/>
    </dgm:pt>
    <dgm:pt modelId="{C310C8BC-906E-40BB-B1D7-597FD31F5852}" type="pres">
      <dgm:prSet presAssocID="{1474740E-AA13-4E06-94ED-0F17B5A105B3}" presName="node" presStyleLbl="node1" presStyleIdx="2" presStyleCnt="3">
        <dgm:presLayoutVars>
          <dgm:bulletEnabled val="1"/>
        </dgm:presLayoutVars>
      </dgm:prSet>
      <dgm:spPr/>
      <dgm:t>
        <a:bodyPr/>
        <a:lstStyle/>
        <a:p>
          <a:endParaRPr lang="fr-CA"/>
        </a:p>
      </dgm:t>
    </dgm:pt>
  </dgm:ptLst>
  <dgm:cxnLst>
    <dgm:cxn modelId="{9B41F528-6131-4AB5-8B18-9F65DEFE9B08}" srcId="{F3706102-6B73-4625-AE70-9AB283745516}" destId="{1474740E-AA13-4E06-94ED-0F17B5A105B3}" srcOrd="2" destOrd="0" parTransId="{9659804B-3AF3-4B48-997E-9A76235E5377}" sibTransId="{646E202E-26C1-42B1-BFB3-CDF1E24158B1}"/>
    <dgm:cxn modelId="{9DE04C8C-592F-45FC-A709-002733337992}" type="presOf" srcId="{0DEE4FB9-675F-4B0A-B27E-DA301288E327}" destId="{173BC213-529A-4803-9244-2DE7D56298E5}" srcOrd="0" destOrd="0" presId="urn:microsoft.com/office/officeart/2005/8/layout/equation1"/>
    <dgm:cxn modelId="{EB86E10D-4604-4D0F-92C9-87072858463B}" type="presOf" srcId="{F3706102-6B73-4625-AE70-9AB283745516}" destId="{93546CFF-D660-473D-971B-7FB798DAC41C}" srcOrd="0" destOrd="0" presId="urn:microsoft.com/office/officeart/2005/8/layout/equation1"/>
    <dgm:cxn modelId="{C7478F2E-907A-4299-86AE-C66036CAEC84}" srcId="{F3706102-6B73-4625-AE70-9AB283745516}" destId="{54B80148-857B-4859-B80A-5B45D82CAB69}" srcOrd="0" destOrd="0" parTransId="{E026A9C2-E5C4-40D0-8C9A-80C77F8B6CFF}" sibTransId="{E986F2F1-64A8-47A6-B2E8-2BE5C2890D24}"/>
    <dgm:cxn modelId="{BFE07690-4708-4521-8DF5-D3BCB5E14475}" type="presOf" srcId="{54B80148-857B-4859-B80A-5B45D82CAB69}" destId="{91D65DB4-E917-4E7F-8EC3-E6272133D60E}" srcOrd="0" destOrd="0" presId="urn:microsoft.com/office/officeart/2005/8/layout/equation1"/>
    <dgm:cxn modelId="{EE277B54-B8A6-433C-BFCE-AE0C0C5B2EE1}" srcId="{F3706102-6B73-4625-AE70-9AB283745516}" destId="{0DEE4FB9-675F-4B0A-B27E-DA301288E327}" srcOrd="1" destOrd="0" parTransId="{F6C668FF-4746-4744-8451-ACF8C7C8BB80}" sibTransId="{665EA761-D90F-4A69-A517-A0D1719FA707}"/>
    <dgm:cxn modelId="{DF94B548-FE69-460C-B218-C46C2A822D00}" type="presOf" srcId="{E986F2F1-64A8-47A6-B2E8-2BE5C2890D24}" destId="{EE254383-6D7D-450F-A410-B6CF85192325}" srcOrd="0" destOrd="0" presId="urn:microsoft.com/office/officeart/2005/8/layout/equation1"/>
    <dgm:cxn modelId="{C763C72D-3D85-4016-B1F4-C0C8C7B1A576}" type="presOf" srcId="{1474740E-AA13-4E06-94ED-0F17B5A105B3}" destId="{C310C8BC-906E-40BB-B1D7-597FD31F5852}" srcOrd="0" destOrd="0" presId="urn:microsoft.com/office/officeart/2005/8/layout/equation1"/>
    <dgm:cxn modelId="{53E6905E-AB86-45F7-902B-D41DAFDD2FE5}" type="presOf" srcId="{665EA761-D90F-4A69-A517-A0D1719FA707}" destId="{4FD9BD0D-E836-43EE-A765-8A36651ECD2D}" srcOrd="0" destOrd="0" presId="urn:microsoft.com/office/officeart/2005/8/layout/equation1"/>
    <dgm:cxn modelId="{E7999A23-AAC1-4A69-BCF9-FD382FB23EEB}" type="presParOf" srcId="{93546CFF-D660-473D-971B-7FB798DAC41C}" destId="{91D65DB4-E917-4E7F-8EC3-E6272133D60E}" srcOrd="0" destOrd="0" presId="urn:microsoft.com/office/officeart/2005/8/layout/equation1"/>
    <dgm:cxn modelId="{E8B7B637-F85F-4461-B880-BEB01A998FF4}" type="presParOf" srcId="{93546CFF-D660-473D-971B-7FB798DAC41C}" destId="{0E2C1BD6-7C6A-41EF-9A99-1BCFB7A62065}" srcOrd="1" destOrd="0" presId="urn:microsoft.com/office/officeart/2005/8/layout/equation1"/>
    <dgm:cxn modelId="{39A1F41C-737B-4AC5-B910-9C56B6E55F2B}" type="presParOf" srcId="{93546CFF-D660-473D-971B-7FB798DAC41C}" destId="{EE254383-6D7D-450F-A410-B6CF85192325}" srcOrd="2" destOrd="0" presId="urn:microsoft.com/office/officeart/2005/8/layout/equation1"/>
    <dgm:cxn modelId="{7F9F146D-CBC4-4E40-BFEB-94B9E8BE620A}" type="presParOf" srcId="{93546CFF-D660-473D-971B-7FB798DAC41C}" destId="{C19BAC2C-FDB4-4D3A-ACEE-48A6586F2EC9}" srcOrd="3" destOrd="0" presId="urn:microsoft.com/office/officeart/2005/8/layout/equation1"/>
    <dgm:cxn modelId="{CE4BB6F0-9BBE-47C4-804A-0C950B6BA180}" type="presParOf" srcId="{93546CFF-D660-473D-971B-7FB798DAC41C}" destId="{173BC213-529A-4803-9244-2DE7D56298E5}" srcOrd="4" destOrd="0" presId="urn:microsoft.com/office/officeart/2005/8/layout/equation1"/>
    <dgm:cxn modelId="{3BC66F98-DE7C-47CB-B459-0E1125DB1A6D}" type="presParOf" srcId="{93546CFF-D660-473D-971B-7FB798DAC41C}" destId="{ED3DFC50-9F2F-4B2E-A90C-87B7FC01DFC3}" srcOrd="5" destOrd="0" presId="urn:microsoft.com/office/officeart/2005/8/layout/equation1"/>
    <dgm:cxn modelId="{1E50F610-B9EF-4EFD-8F86-01AE820AE9AB}" type="presParOf" srcId="{93546CFF-D660-473D-971B-7FB798DAC41C}" destId="{4FD9BD0D-E836-43EE-A765-8A36651ECD2D}" srcOrd="6" destOrd="0" presId="urn:microsoft.com/office/officeart/2005/8/layout/equation1"/>
    <dgm:cxn modelId="{E76E0387-2A19-495B-A1A0-AF8D786643C9}" type="presParOf" srcId="{93546CFF-D660-473D-971B-7FB798DAC41C}" destId="{8E3B3A87-B10B-4B53-A9F5-53E2104273E1}" srcOrd="7" destOrd="0" presId="urn:microsoft.com/office/officeart/2005/8/layout/equation1"/>
    <dgm:cxn modelId="{BED5E51A-B1AD-4D31-A199-F0DD83CE6129}" type="presParOf" srcId="{93546CFF-D660-473D-971B-7FB798DAC41C}" destId="{C310C8BC-906E-40BB-B1D7-597FD31F5852}"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000" b="1" dirty="0" err="1">
              <a:solidFill>
                <a:schemeClr val="bg1"/>
              </a:solidFill>
            </a:rPr>
            <a:t>Portail</a:t>
          </a:r>
          <a:r>
            <a:rPr lang="en-CA" sz="1000" b="1" dirty="0">
              <a:solidFill>
                <a:schemeClr val="bg1"/>
              </a:solidFill>
            </a:rPr>
            <a:t> </a:t>
          </a:r>
          <a:r>
            <a:rPr lang="en-CA" sz="1000" b="1" dirty="0" err="1">
              <a:solidFill>
                <a:schemeClr val="bg1"/>
              </a:solidFill>
            </a:rPr>
            <a:t>d’immigration</a:t>
          </a:r>
          <a:r>
            <a:rPr lang="en-CA" sz="1000" b="1" dirty="0">
              <a:solidFill>
                <a:schemeClr val="bg1"/>
              </a:solidFill>
            </a:rPr>
            <a:t> </a:t>
          </a:r>
          <a:r>
            <a:rPr lang="en-CA" sz="1000" b="1" dirty="0" smtClean="0">
              <a:solidFill>
                <a:schemeClr val="bg1"/>
              </a:solidFill>
            </a:rPr>
            <a:t>municipal</a:t>
          </a:r>
          <a:endParaRPr lang="en-CA" sz="10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DE20C485-689C-4E4B-BB23-7535E55E2550}">
      <dgm:prSet phldrT="[Text]" custT="1"/>
      <dgm:spPr/>
      <dgm:t>
        <a:bodyPr/>
        <a:lstStyle/>
        <a:p>
          <a:r>
            <a:rPr lang="en-CA" sz="1000" b="1" dirty="0" err="1">
              <a:solidFill>
                <a:schemeClr val="tx2"/>
              </a:solidFill>
            </a:rPr>
            <a:t>Cours</a:t>
          </a:r>
          <a:r>
            <a:rPr lang="en-CA" sz="1000" b="1" dirty="0">
              <a:solidFill>
                <a:schemeClr val="tx2"/>
              </a:solidFill>
            </a:rPr>
            <a:t> de langue ALS/FLS</a:t>
          </a:r>
        </a:p>
      </dgm:t>
    </dgm:pt>
    <dgm:pt modelId="{F2AAB787-80A1-4933-9AC2-8CFB99716571}" type="parTrans" cxnId="{C480CDDB-DFA6-4218-8AA9-66C6C1DEDCAC}">
      <dgm:prSet/>
      <dgm:spPr/>
      <dgm:t>
        <a:bodyPr/>
        <a:lstStyle/>
        <a:p>
          <a:endParaRPr lang="en-US"/>
        </a:p>
      </dgm:t>
    </dgm:pt>
    <dgm:pt modelId="{6691F22B-6EA3-442C-9280-9D49744DEDC2}" type="sibTrans" cxnId="{C480CDDB-DFA6-4218-8AA9-66C6C1DEDCAC}">
      <dgm:prSet/>
      <dgm:spPr/>
      <dgm:t>
        <a:bodyPr/>
        <a:lstStyle/>
        <a:p>
          <a:endParaRPr lang="en-US"/>
        </a:p>
      </dgm:t>
    </dgm:pt>
    <dgm:pt modelId="{3A0F6DFC-DC65-463F-BDD6-B5662C3ECDB8}">
      <dgm:prSet phldrT="[Text]" custT="1"/>
      <dgm:spPr/>
      <dgm:t>
        <a:bodyPr/>
        <a:lstStyle/>
        <a:p>
          <a:r>
            <a:rPr lang="en-CA" sz="1000" dirty="0" err="1"/>
            <a:t>Établissement</a:t>
          </a:r>
          <a:r>
            <a:rPr lang="en-CA" sz="1000" dirty="0"/>
            <a:t> et </a:t>
          </a:r>
          <a:r>
            <a:rPr lang="en-CA" sz="1000" dirty="0" err="1"/>
            <a:t>intégration</a:t>
          </a:r>
          <a:r>
            <a:rPr lang="en-CA" sz="1000" dirty="0"/>
            <a:t> </a:t>
          </a:r>
          <a:r>
            <a:rPr lang="en-CA" sz="1000" dirty="0" err="1"/>
            <a:t>accélérés</a:t>
          </a:r>
          <a:endParaRPr lang="en-CA" sz="1000" dirty="0"/>
        </a:p>
      </dgm:t>
    </dgm:pt>
    <dgm:pt modelId="{F81E179E-4934-4CA9-BA11-6BE005674C9B}" type="parTrans" cxnId="{FDB5636B-F28E-4E0C-831E-C65436147327}">
      <dgm:prSet/>
      <dgm:spPr/>
      <dgm:t>
        <a:bodyPr/>
        <a:lstStyle/>
        <a:p>
          <a:endParaRPr lang="en-US"/>
        </a:p>
      </dgm:t>
    </dgm:pt>
    <dgm:pt modelId="{81A6BE50-DF04-430E-8067-3E93EAEBEC38}" type="sibTrans" cxnId="{FDB5636B-F28E-4E0C-831E-C65436147327}">
      <dgm:prSet/>
      <dgm:spPr/>
      <dgm:t>
        <a:bodyPr/>
        <a:lstStyle/>
        <a:p>
          <a:endParaRPr lang="en-US"/>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fr-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fr-CA"/>
        </a:p>
      </dgm:t>
    </dgm:pt>
    <dgm:pt modelId="{C19BAC2C-FDB4-4D3A-ACEE-48A6586F2EC9}" type="pres">
      <dgm:prSet presAssocID="{E986F2F1-64A8-47A6-B2E8-2BE5C2890D24}" presName="spacerR" presStyleCnt="0"/>
      <dgm:spPr/>
    </dgm:pt>
    <dgm:pt modelId="{1B6329DF-026A-4871-BE87-A3B752B6C2BC}" type="pres">
      <dgm:prSet presAssocID="{DE20C485-689C-4E4B-BB23-7535E55E2550}" presName="node" presStyleLbl="node1" presStyleIdx="1" presStyleCnt="3">
        <dgm:presLayoutVars>
          <dgm:bulletEnabled val="1"/>
        </dgm:presLayoutVars>
      </dgm:prSet>
      <dgm:spPr/>
      <dgm:t>
        <a:bodyPr/>
        <a:lstStyle/>
        <a:p>
          <a:endParaRPr lang="fr-CA"/>
        </a:p>
      </dgm:t>
    </dgm:pt>
    <dgm:pt modelId="{F1CA2918-ABEF-462D-912D-D746BA3979B0}" type="pres">
      <dgm:prSet presAssocID="{6691F22B-6EA3-442C-9280-9D49744DEDC2}" presName="spacerL" presStyleCnt="0"/>
      <dgm:spPr/>
    </dgm:pt>
    <dgm:pt modelId="{DA6507C8-6AD2-4B3D-A10F-A25D31DE21CD}" type="pres">
      <dgm:prSet presAssocID="{6691F22B-6EA3-442C-9280-9D49744DEDC2}" presName="sibTrans" presStyleLbl="sibTrans2D1" presStyleIdx="1" presStyleCnt="2"/>
      <dgm:spPr/>
      <dgm:t>
        <a:bodyPr/>
        <a:lstStyle/>
        <a:p>
          <a:endParaRPr lang="fr-CA"/>
        </a:p>
      </dgm:t>
    </dgm:pt>
    <dgm:pt modelId="{0EB6A80D-AA50-4300-9D3A-7BB74F36D578}" type="pres">
      <dgm:prSet presAssocID="{6691F22B-6EA3-442C-9280-9D49744DEDC2}" presName="spacerR" presStyleCnt="0"/>
      <dgm:spPr/>
    </dgm:pt>
    <dgm:pt modelId="{C2CA1052-8920-45AE-8AC2-464EDEEC8253}" type="pres">
      <dgm:prSet presAssocID="{3A0F6DFC-DC65-463F-BDD6-B5662C3ECDB8}" presName="node" presStyleLbl="node1" presStyleIdx="2" presStyleCnt="3">
        <dgm:presLayoutVars>
          <dgm:bulletEnabled val="1"/>
        </dgm:presLayoutVars>
      </dgm:prSet>
      <dgm:spPr/>
      <dgm:t>
        <a:bodyPr/>
        <a:lstStyle/>
        <a:p>
          <a:endParaRPr lang="fr-CA"/>
        </a:p>
      </dgm:t>
    </dgm:pt>
  </dgm:ptLst>
  <dgm:cxnLst>
    <dgm:cxn modelId="{C7478F2E-907A-4299-86AE-C66036CAEC84}" srcId="{F3706102-6B73-4625-AE70-9AB283745516}" destId="{54B80148-857B-4859-B80A-5B45D82CAB69}" srcOrd="0" destOrd="0" parTransId="{E026A9C2-E5C4-40D0-8C9A-80C77F8B6CFF}" sibTransId="{E986F2F1-64A8-47A6-B2E8-2BE5C2890D24}"/>
    <dgm:cxn modelId="{C480CDDB-DFA6-4218-8AA9-66C6C1DEDCAC}" srcId="{F3706102-6B73-4625-AE70-9AB283745516}" destId="{DE20C485-689C-4E4B-BB23-7535E55E2550}" srcOrd="1" destOrd="0" parTransId="{F2AAB787-80A1-4933-9AC2-8CFB99716571}" sibTransId="{6691F22B-6EA3-442C-9280-9D49744DEDC2}"/>
    <dgm:cxn modelId="{220AD8CB-1A6C-4E66-B2EF-0CE7A78DCB1C}" type="presOf" srcId="{54B80148-857B-4859-B80A-5B45D82CAB69}" destId="{91D65DB4-E917-4E7F-8EC3-E6272133D60E}" srcOrd="0" destOrd="0" presId="urn:microsoft.com/office/officeart/2005/8/layout/equation1"/>
    <dgm:cxn modelId="{85D284CA-E737-4505-89A5-18DB66EEDA14}" type="presOf" srcId="{E986F2F1-64A8-47A6-B2E8-2BE5C2890D24}" destId="{EE254383-6D7D-450F-A410-B6CF85192325}" srcOrd="0" destOrd="0" presId="urn:microsoft.com/office/officeart/2005/8/layout/equation1"/>
    <dgm:cxn modelId="{8810AFBA-EDC3-48C0-8996-BC2B85F82372}" type="presOf" srcId="{DE20C485-689C-4E4B-BB23-7535E55E2550}" destId="{1B6329DF-026A-4871-BE87-A3B752B6C2BC}" srcOrd="0" destOrd="0" presId="urn:microsoft.com/office/officeart/2005/8/layout/equation1"/>
    <dgm:cxn modelId="{81E29512-C9EB-46F4-BD29-99C75872BF69}" type="presOf" srcId="{3A0F6DFC-DC65-463F-BDD6-B5662C3ECDB8}" destId="{C2CA1052-8920-45AE-8AC2-464EDEEC8253}" srcOrd="0" destOrd="0" presId="urn:microsoft.com/office/officeart/2005/8/layout/equation1"/>
    <dgm:cxn modelId="{B8FA7885-46E4-4216-A255-F4C61278A041}" type="presOf" srcId="{F3706102-6B73-4625-AE70-9AB283745516}" destId="{93546CFF-D660-473D-971B-7FB798DAC41C}" srcOrd="0" destOrd="0" presId="urn:microsoft.com/office/officeart/2005/8/layout/equation1"/>
    <dgm:cxn modelId="{FDB5636B-F28E-4E0C-831E-C65436147327}" srcId="{F3706102-6B73-4625-AE70-9AB283745516}" destId="{3A0F6DFC-DC65-463F-BDD6-B5662C3ECDB8}" srcOrd="2" destOrd="0" parTransId="{F81E179E-4934-4CA9-BA11-6BE005674C9B}" sibTransId="{81A6BE50-DF04-430E-8067-3E93EAEBEC38}"/>
    <dgm:cxn modelId="{EED28340-79B6-4D6D-A4E6-C480A4B94E1B}" type="presOf" srcId="{6691F22B-6EA3-442C-9280-9D49744DEDC2}" destId="{DA6507C8-6AD2-4B3D-A10F-A25D31DE21CD}" srcOrd="0" destOrd="0" presId="urn:microsoft.com/office/officeart/2005/8/layout/equation1"/>
    <dgm:cxn modelId="{1F141C53-BEF2-4152-90BC-4E164B21E55A}" type="presParOf" srcId="{93546CFF-D660-473D-971B-7FB798DAC41C}" destId="{91D65DB4-E917-4E7F-8EC3-E6272133D60E}" srcOrd="0" destOrd="0" presId="urn:microsoft.com/office/officeart/2005/8/layout/equation1"/>
    <dgm:cxn modelId="{24E781FC-748A-4234-AC8D-24E59EDC6807}" type="presParOf" srcId="{93546CFF-D660-473D-971B-7FB798DAC41C}" destId="{0E2C1BD6-7C6A-41EF-9A99-1BCFB7A62065}" srcOrd="1" destOrd="0" presId="urn:microsoft.com/office/officeart/2005/8/layout/equation1"/>
    <dgm:cxn modelId="{2A765C87-74C2-4A12-BDED-08A1907406D7}" type="presParOf" srcId="{93546CFF-D660-473D-971B-7FB798DAC41C}" destId="{EE254383-6D7D-450F-A410-B6CF85192325}" srcOrd="2" destOrd="0" presId="urn:microsoft.com/office/officeart/2005/8/layout/equation1"/>
    <dgm:cxn modelId="{21EDE40D-9F5D-45CB-85B9-AE5EEF534877}" type="presParOf" srcId="{93546CFF-D660-473D-971B-7FB798DAC41C}" destId="{C19BAC2C-FDB4-4D3A-ACEE-48A6586F2EC9}" srcOrd="3" destOrd="0" presId="urn:microsoft.com/office/officeart/2005/8/layout/equation1"/>
    <dgm:cxn modelId="{7E41BB7D-0745-4795-9964-18825E8A9891}" type="presParOf" srcId="{93546CFF-D660-473D-971B-7FB798DAC41C}" destId="{1B6329DF-026A-4871-BE87-A3B752B6C2BC}" srcOrd="4" destOrd="0" presId="urn:microsoft.com/office/officeart/2005/8/layout/equation1"/>
    <dgm:cxn modelId="{27E972CE-BD96-4687-8A49-EE1C4488494E}" type="presParOf" srcId="{93546CFF-D660-473D-971B-7FB798DAC41C}" destId="{F1CA2918-ABEF-462D-912D-D746BA3979B0}" srcOrd="5" destOrd="0" presId="urn:microsoft.com/office/officeart/2005/8/layout/equation1"/>
    <dgm:cxn modelId="{D2501241-A353-4C81-9D72-4B3892F0D7C6}" type="presParOf" srcId="{93546CFF-D660-473D-971B-7FB798DAC41C}" destId="{DA6507C8-6AD2-4B3D-A10F-A25D31DE21CD}" srcOrd="6" destOrd="0" presId="urn:microsoft.com/office/officeart/2005/8/layout/equation1"/>
    <dgm:cxn modelId="{034D234A-9E2A-4EB0-89A9-D125C7C6E9F4}" type="presParOf" srcId="{93546CFF-D660-473D-971B-7FB798DAC41C}" destId="{0EB6A80D-AA50-4300-9D3A-7BB74F36D578}" srcOrd="7" destOrd="0" presId="urn:microsoft.com/office/officeart/2005/8/layout/equation1"/>
    <dgm:cxn modelId="{2A7D1EE9-747B-4DBD-8D18-8F4094EB4BDE}" type="presParOf" srcId="{93546CFF-D660-473D-971B-7FB798DAC41C}" destId="{C2CA1052-8920-45AE-8AC2-464EDEEC8253}"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2100" b="1" dirty="0" err="1">
              <a:solidFill>
                <a:schemeClr val="bg1"/>
              </a:solidFill>
            </a:rPr>
            <a:t>Portail</a:t>
          </a:r>
          <a:r>
            <a:rPr lang="en-CA" sz="2100" b="1" dirty="0">
              <a:solidFill>
                <a:schemeClr val="bg1"/>
              </a:solidFill>
            </a:rPr>
            <a:t> </a:t>
          </a:r>
          <a:r>
            <a:rPr lang="en-CA" sz="2100" b="1" spc="-150" dirty="0" err="1">
              <a:solidFill>
                <a:schemeClr val="bg1"/>
              </a:solidFill>
            </a:rPr>
            <a:t>d’immigration</a:t>
          </a:r>
          <a:r>
            <a:rPr lang="en-CA" sz="2100" b="1" dirty="0">
              <a:solidFill>
                <a:schemeClr val="bg1"/>
              </a:solidFill>
            </a:rPr>
            <a:t> </a:t>
          </a:r>
          <a:r>
            <a:rPr lang="en-CA" sz="2100" b="1" dirty="0" smtClean="0">
              <a:solidFill>
                <a:schemeClr val="bg1"/>
              </a:solidFill>
            </a:rPr>
            <a:t>municipal</a:t>
          </a:r>
          <a:endParaRPr lang="en-CA" sz="21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B42E4AD3-1913-4DF8-946B-2B7683449047}">
      <dgm:prSet phldrT="[Text]"/>
      <dgm:spPr/>
      <dgm:t>
        <a:bodyPr/>
        <a:lstStyle/>
        <a:p>
          <a:r>
            <a:rPr lang="en-CA" b="1" dirty="0" err="1">
              <a:solidFill>
                <a:schemeClr val="bg1"/>
              </a:solidFill>
            </a:rPr>
            <a:t>Cours</a:t>
          </a:r>
          <a:r>
            <a:rPr lang="en-CA" b="1" dirty="0">
              <a:solidFill>
                <a:schemeClr val="bg1"/>
              </a:solidFill>
            </a:rPr>
            <a:t> de langue ALS/FLS</a:t>
          </a:r>
        </a:p>
      </dgm:t>
    </dgm:pt>
    <dgm:pt modelId="{4BE01CE1-951E-4F7B-804C-A75A4D35BBC1}" type="parTrans" cxnId="{49A27077-124B-4FE1-8B63-3F61C109AB10}">
      <dgm:prSet/>
      <dgm:spPr/>
      <dgm:t>
        <a:bodyPr/>
        <a:lstStyle/>
        <a:p>
          <a:endParaRPr lang="en-US"/>
        </a:p>
      </dgm:t>
    </dgm:pt>
    <dgm:pt modelId="{C22C604E-810C-4B17-B1A9-795977F83732}" type="sibTrans" cxnId="{49A27077-124B-4FE1-8B63-3F61C109AB10}">
      <dgm:prSet/>
      <dgm:spPr/>
      <dgm:t>
        <a:bodyPr/>
        <a:lstStyle/>
        <a:p>
          <a:endParaRPr lang="en-US"/>
        </a:p>
      </dgm:t>
    </dgm:pt>
    <dgm:pt modelId="{CFB7826E-35C2-4570-A066-29314E6DD6F5}">
      <dgm:prSet phldrT="[Text]"/>
      <dgm:spPr/>
      <dgm:t>
        <a:bodyPr/>
        <a:lstStyle/>
        <a:p>
          <a:r>
            <a:rPr lang="en-CA" dirty="0" err="1"/>
            <a:t>Établissement</a:t>
          </a:r>
          <a:r>
            <a:rPr lang="en-CA" dirty="0"/>
            <a:t> et </a:t>
          </a:r>
          <a:r>
            <a:rPr lang="en-CA" dirty="0" err="1"/>
            <a:t>intégration</a:t>
          </a:r>
          <a:r>
            <a:rPr lang="en-CA" dirty="0"/>
            <a:t> </a:t>
          </a:r>
          <a:r>
            <a:rPr lang="en-CA" dirty="0" err="1"/>
            <a:t>accélérés</a:t>
          </a:r>
          <a:endParaRPr lang="en-CA" dirty="0"/>
        </a:p>
      </dgm:t>
    </dgm:pt>
    <dgm:pt modelId="{A046C694-EB9A-4201-B990-664C44444CD9}" type="parTrans" cxnId="{D60187DA-BBD4-4EB5-BD29-0289C5A5EC4E}">
      <dgm:prSet/>
      <dgm:spPr/>
      <dgm:t>
        <a:bodyPr/>
        <a:lstStyle/>
        <a:p>
          <a:endParaRPr lang="en-US"/>
        </a:p>
      </dgm:t>
    </dgm:pt>
    <dgm:pt modelId="{F3BE7B0D-A343-4CE7-8E99-256CF0ED46B4}" type="sibTrans" cxnId="{D60187DA-BBD4-4EB5-BD29-0289C5A5EC4E}">
      <dgm:prSet/>
      <dgm:spPr/>
      <dgm:t>
        <a:bodyPr/>
        <a:lstStyle/>
        <a:p>
          <a:endParaRPr lang="en-US"/>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fr-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fr-CA"/>
        </a:p>
      </dgm:t>
    </dgm:pt>
    <dgm:pt modelId="{C19BAC2C-FDB4-4D3A-ACEE-48A6586F2EC9}" type="pres">
      <dgm:prSet presAssocID="{E986F2F1-64A8-47A6-B2E8-2BE5C2890D24}" presName="spacerR" presStyleCnt="0"/>
      <dgm:spPr/>
    </dgm:pt>
    <dgm:pt modelId="{0C27E806-2A4B-4E75-B0C3-CF05386C0834}" type="pres">
      <dgm:prSet presAssocID="{B42E4AD3-1913-4DF8-946B-2B7683449047}" presName="node" presStyleLbl="node1" presStyleIdx="1" presStyleCnt="3">
        <dgm:presLayoutVars>
          <dgm:bulletEnabled val="1"/>
        </dgm:presLayoutVars>
      </dgm:prSet>
      <dgm:spPr/>
      <dgm:t>
        <a:bodyPr/>
        <a:lstStyle/>
        <a:p>
          <a:endParaRPr lang="fr-CA"/>
        </a:p>
      </dgm:t>
    </dgm:pt>
    <dgm:pt modelId="{E8D004D8-89AF-4EB0-8F9B-4625B02BD903}" type="pres">
      <dgm:prSet presAssocID="{C22C604E-810C-4B17-B1A9-795977F83732}" presName="spacerL" presStyleCnt="0"/>
      <dgm:spPr/>
    </dgm:pt>
    <dgm:pt modelId="{223C3990-0D35-45A7-9BD5-2E17FFD053B5}" type="pres">
      <dgm:prSet presAssocID="{C22C604E-810C-4B17-B1A9-795977F83732}" presName="sibTrans" presStyleLbl="sibTrans2D1" presStyleIdx="1" presStyleCnt="2"/>
      <dgm:spPr/>
      <dgm:t>
        <a:bodyPr/>
        <a:lstStyle/>
        <a:p>
          <a:endParaRPr lang="fr-CA"/>
        </a:p>
      </dgm:t>
    </dgm:pt>
    <dgm:pt modelId="{FC82633D-D5D5-46D1-813C-9D7B0AC935FB}" type="pres">
      <dgm:prSet presAssocID="{C22C604E-810C-4B17-B1A9-795977F83732}" presName="spacerR" presStyleCnt="0"/>
      <dgm:spPr/>
    </dgm:pt>
    <dgm:pt modelId="{E11E972E-63A8-47E4-8593-7217518EE56D}" type="pres">
      <dgm:prSet presAssocID="{CFB7826E-35C2-4570-A066-29314E6DD6F5}" presName="node" presStyleLbl="node1" presStyleIdx="2" presStyleCnt="3">
        <dgm:presLayoutVars>
          <dgm:bulletEnabled val="1"/>
        </dgm:presLayoutVars>
      </dgm:prSet>
      <dgm:spPr/>
      <dgm:t>
        <a:bodyPr/>
        <a:lstStyle/>
        <a:p>
          <a:endParaRPr lang="fr-CA"/>
        </a:p>
      </dgm:t>
    </dgm:pt>
  </dgm:ptLst>
  <dgm:cxnLst>
    <dgm:cxn modelId="{C7478F2E-907A-4299-86AE-C66036CAEC84}" srcId="{F3706102-6B73-4625-AE70-9AB283745516}" destId="{54B80148-857B-4859-B80A-5B45D82CAB69}" srcOrd="0" destOrd="0" parTransId="{E026A9C2-E5C4-40D0-8C9A-80C77F8B6CFF}" sibTransId="{E986F2F1-64A8-47A6-B2E8-2BE5C2890D24}"/>
    <dgm:cxn modelId="{49A27077-124B-4FE1-8B63-3F61C109AB10}" srcId="{F3706102-6B73-4625-AE70-9AB283745516}" destId="{B42E4AD3-1913-4DF8-946B-2B7683449047}" srcOrd="1" destOrd="0" parTransId="{4BE01CE1-951E-4F7B-804C-A75A4D35BBC1}" sibTransId="{C22C604E-810C-4B17-B1A9-795977F83732}"/>
    <dgm:cxn modelId="{D60187DA-BBD4-4EB5-BD29-0289C5A5EC4E}" srcId="{F3706102-6B73-4625-AE70-9AB283745516}" destId="{CFB7826E-35C2-4570-A066-29314E6DD6F5}" srcOrd="2" destOrd="0" parTransId="{A046C694-EB9A-4201-B990-664C44444CD9}" sibTransId="{F3BE7B0D-A343-4CE7-8E99-256CF0ED46B4}"/>
    <dgm:cxn modelId="{91B12B4A-C101-4C17-95EC-1B8755B6C810}" type="presOf" srcId="{F3706102-6B73-4625-AE70-9AB283745516}" destId="{93546CFF-D660-473D-971B-7FB798DAC41C}" srcOrd="0" destOrd="0" presId="urn:microsoft.com/office/officeart/2005/8/layout/equation1"/>
    <dgm:cxn modelId="{21E7EF87-1D75-4683-B0FC-28DF6E61B633}" type="presOf" srcId="{54B80148-857B-4859-B80A-5B45D82CAB69}" destId="{91D65DB4-E917-4E7F-8EC3-E6272133D60E}" srcOrd="0" destOrd="0" presId="urn:microsoft.com/office/officeart/2005/8/layout/equation1"/>
    <dgm:cxn modelId="{AAB10F60-FEED-42B3-968F-FA5BFC374ED5}" type="presOf" srcId="{CFB7826E-35C2-4570-A066-29314E6DD6F5}" destId="{E11E972E-63A8-47E4-8593-7217518EE56D}" srcOrd="0" destOrd="0" presId="urn:microsoft.com/office/officeart/2005/8/layout/equation1"/>
    <dgm:cxn modelId="{40F4C77C-33D1-4156-8627-B7FC545D66D6}" type="presOf" srcId="{E986F2F1-64A8-47A6-B2E8-2BE5C2890D24}" destId="{EE254383-6D7D-450F-A410-B6CF85192325}" srcOrd="0" destOrd="0" presId="urn:microsoft.com/office/officeart/2005/8/layout/equation1"/>
    <dgm:cxn modelId="{041466C0-9950-4502-801E-D3F34929B42F}" type="presOf" srcId="{C22C604E-810C-4B17-B1A9-795977F83732}" destId="{223C3990-0D35-45A7-9BD5-2E17FFD053B5}" srcOrd="0" destOrd="0" presId="urn:microsoft.com/office/officeart/2005/8/layout/equation1"/>
    <dgm:cxn modelId="{88D085AD-0B8C-4246-B0FB-BE9C902AFC3B}" type="presOf" srcId="{B42E4AD3-1913-4DF8-946B-2B7683449047}" destId="{0C27E806-2A4B-4E75-B0C3-CF05386C0834}" srcOrd="0" destOrd="0" presId="urn:microsoft.com/office/officeart/2005/8/layout/equation1"/>
    <dgm:cxn modelId="{7BD31D26-F9A7-4642-B9E6-A7FEB7C94C20}" type="presParOf" srcId="{93546CFF-D660-473D-971B-7FB798DAC41C}" destId="{91D65DB4-E917-4E7F-8EC3-E6272133D60E}" srcOrd="0" destOrd="0" presId="urn:microsoft.com/office/officeart/2005/8/layout/equation1"/>
    <dgm:cxn modelId="{7C57E920-1573-4FD8-A4C1-7C2E77651A7F}" type="presParOf" srcId="{93546CFF-D660-473D-971B-7FB798DAC41C}" destId="{0E2C1BD6-7C6A-41EF-9A99-1BCFB7A62065}" srcOrd="1" destOrd="0" presId="urn:microsoft.com/office/officeart/2005/8/layout/equation1"/>
    <dgm:cxn modelId="{57D38DF1-486C-41F5-9046-94C7C6DC2A18}" type="presParOf" srcId="{93546CFF-D660-473D-971B-7FB798DAC41C}" destId="{EE254383-6D7D-450F-A410-B6CF85192325}" srcOrd="2" destOrd="0" presId="urn:microsoft.com/office/officeart/2005/8/layout/equation1"/>
    <dgm:cxn modelId="{818D471C-0F7D-49C2-A743-B0D17A9AD900}" type="presParOf" srcId="{93546CFF-D660-473D-971B-7FB798DAC41C}" destId="{C19BAC2C-FDB4-4D3A-ACEE-48A6586F2EC9}" srcOrd="3" destOrd="0" presId="urn:microsoft.com/office/officeart/2005/8/layout/equation1"/>
    <dgm:cxn modelId="{F4E44C72-73BC-4237-AE7A-A5721D6A5D20}" type="presParOf" srcId="{93546CFF-D660-473D-971B-7FB798DAC41C}" destId="{0C27E806-2A4B-4E75-B0C3-CF05386C0834}" srcOrd="4" destOrd="0" presId="urn:microsoft.com/office/officeart/2005/8/layout/equation1"/>
    <dgm:cxn modelId="{8B6CD1A0-B8A5-4091-8B2C-9D9EC3A82D71}" type="presParOf" srcId="{93546CFF-D660-473D-971B-7FB798DAC41C}" destId="{E8D004D8-89AF-4EB0-8F9B-4625B02BD903}" srcOrd="5" destOrd="0" presId="urn:microsoft.com/office/officeart/2005/8/layout/equation1"/>
    <dgm:cxn modelId="{8252BA18-10EC-40A9-A713-FB3EC398E6DC}" type="presParOf" srcId="{93546CFF-D660-473D-971B-7FB798DAC41C}" destId="{223C3990-0D35-45A7-9BD5-2E17FFD053B5}" srcOrd="6" destOrd="0" presId="urn:microsoft.com/office/officeart/2005/8/layout/equation1"/>
    <dgm:cxn modelId="{550E7A84-2EC0-411C-94F5-F081D18B1714}" type="presParOf" srcId="{93546CFF-D660-473D-971B-7FB798DAC41C}" destId="{FC82633D-D5D5-46D1-813C-9D7B0AC935FB}" srcOrd="7" destOrd="0" presId="urn:microsoft.com/office/officeart/2005/8/layout/equation1"/>
    <dgm:cxn modelId="{938DBACC-55A3-4EC1-A971-ACAD7602997D}" type="presParOf" srcId="{93546CFF-D660-473D-971B-7FB798DAC41C}" destId="{E11E972E-63A8-47E4-8593-7217518EE56D}"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C84384-2899-4F9A-822F-0DCD4DED875D}" type="doc">
      <dgm:prSet loTypeId="urn:microsoft.com/office/officeart/2005/8/layout/hProcess9" loCatId="process" qsTypeId="urn:microsoft.com/office/officeart/2005/8/quickstyle/simple1" qsCatId="simple" csTypeId="urn:microsoft.com/office/officeart/2005/8/colors/accent1_2" csCatId="accent1" phldr="1"/>
      <dgm:spPr/>
    </dgm:pt>
    <dgm:pt modelId="{94F72176-7D91-43CD-AFEE-AC32025119D1}">
      <dgm:prSet phldrT="[Text]"/>
      <dgm:spPr/>
      <dgm:t>
        <a:bodyPr/>
        <a:lstStyle/>
        <a:p>
          <a:r>
            <a:rPr lang="en-US" dirty="0" err="1"/>
            <a:t>Regroupement</a:t>
          </a:r>
          <a:r>
            <a:rPr lang="en-US" dirty="0"/>
            <a:t> des </a:t>
          </a:r>
          <a:r>
            <a:rPr lang="en-US" dirty="0" err="1"/>
            <a:t>descripteurs</a:t>
          </a:r>
          <a:r>
            <a:rPr lang="en-US" dirty="0"/>
            <a:t> « </a:t>
          </a:r>
          <a:r>
            <a:rPr lang="en-US" dirty="0" err="1"/>
            <a:t>peut</a:t>
          </a:r>
          <a:r>
            <a:rPr lang="en-US" dirty="0"/>
            <a:t> faire »</a:t>
          </a:r>
          <a:r>
            <a:rPr lang="pa-IN" dirty="0"/>
            <a:t> </a:t>
          </a:r>
          <a:r>
            <a:rPr lang="en-US" dirty="0"/>
            <a:t>(</a:t>
          </a:r>
          <a:r>
            <a:rPr lang="en-US" i="1" dirty="0"/>
            <a:t>CLB</a:t>
          </a:r>
          <a:r>
            <a:rPr lang="en-US" dirty="0"/>
            <a:t>, NCLC, CECR)</a:t>
          </a:r>
          <a:endParaRPr lang="en-CA" dirty="0"/>
        </a:p>
      </dgm:t>
    </dgm:pt>
    <dgm:pt modelId="{61265635-722F-48A8-9CDD-6AE016D6FBBA}" type="parTrans" cxnId="{9B71CCBA-C3E8-4101-889D-A633DAE4D904}">
      <dgm:prSet/>
      <dgm:spPr/>
      <dgm:t>
        <a:bodyPr/>
        <a:lstStyle/>
        <a:p>
          <a:endParaRPr lang="en-CA"/>
        </a:p>
      </dgm:t>
    </dgm:pt>
    <dgm:pt modelId="{77308A48-F828-4B99-8279-9B7BBEEE72C8}" type="sibTrans" cxnId="{9B71CCBA-C3E8-4101-889D-A633DAE4D904}">
      <dgm:prSet/>
      <dgm:spPr/>
      <dgm:t>
        <a:bodyPr/>
        <a:lstStyle/>
        <a:p>
          <a:endParaRPr lang="en-CA"/>
        </a:p>
      </dgm:t>
    </dgm:pt>
    <dgm:pt modelId="{3288F5E9-0C5C-4587-A8B4-8513D4FA1E7C}">
      <dgm:prSet phldrT="[Text]"/>
      <dgm:spPr/>
      <dgm:t>
        <a:bodyPr/>
        <a:lstStyle/>
        <a:p>
          <a:r>
            <a:rPr lang="en-US" dirty="0" err="1"/>
            <a:t>Besoins</a:t>
          </a:r>
          <a:r>
            <a:rPr lang="en-US" dirty="0"/>
            <a:t> de </a:t>
          </a:r>
          <a:r>
            <a:rPr lang="en-US" dirty="0" err="1"/>
            <a:t>l'apprenant</a:t>
          </a:r>
          <a:r>
            <a:rPr lang="en-US" dirty="0"/>
            <a:t> </a:t>
          </a:r>
          <a:r>
            <a:rPr lang="en-CA" dirty="0"/>
            <a:t> </a:t>
          </a:r>
        </a:p>
        <a:p>
          <a:r>
            <a:rPr lang="en-US" dirty="0"/>
            <a:t>(</a:t>
          </a:r>
          <a:r>
            <a:rPr lang="en-US" dirty="0" err="1"/>
            <a:t>Scénarios</a:t>
          </a:r>
          <a:r>
            <a:rPr lang="en-US" dirty="0"/>
            <a:t> </a:t>
          </a:r>
          <a:r>
            <a:rPr lang="en-US" dirty="0" err="1"/>
            <a:t>pertinents</a:t>
          </a:r>
          <a:r>
            <a:rPr lang="en-US" dirty="0"/>
            <a:t>, </a:t>
          </a:r>
          <a:r>
            <a:rPr lang="en-US" dirty="0" err="1"/>
            <a:t>utiles</a:t>
          </a:r>
          <a:r>
            <a:rPr lang="en-US" dirty="0"/>
            <a:t> et </a:t>
          </a:r>
          <a:r>
            <a:rPr lang="en-US" dirty="0" err="1"/>
            <a:t>réels</a:t>
          </a:r>
          <a:r>
            <a:rPr lang="en-US" dirty="0"/>
            <a:t>)</a:t>
          </a:r>
          <a:endParaRPr lang="en-CA" dirty="0"/>
        </a:p>
      </dgm:t>
    </dgm:pt>
    <dgm:pt modelId="{469456E5-3374-47F0-842F-F2A0E829ABBF}" type="parTrans" cxnId="{9628F936-33ED-49CF-AE3A-4DA0F0B29652}">
      <dgm:prSet/>
      <dgm:spPr/>
      <dgm:t>
        <a:bodyPr/>
        <a:lstStyle/>
        <a:p>
          <a:endParaRPr lang="en-US"/>
        </a:p>
      </dgm:t>
    </dgm:pt>
    <dgm:pt modelId="{F8A79D1A-95F2-485B-846C-A78DB8D4F070}" type="sibTrans" cxnId="{9628F936-33ED-49CF-AE3A-4DA0F0B29652}">
      <dgm:prSet/>
      <dgm:spPr/>
      <dgm:t>
        <a:bodyPr/>
        <a:lstStyle/>
        <a:p>
          <a:endParaRPr lang="en-US"/>
        </a:p>
      </dgm:t>
    </dgm:pt>
    <dgm:pt modelId="{03A1B81A-AF42-44DD-8E16-232843026174}">
      <dgm:prSet phldrT="[Text]"/>
      <dgm:spPr/>
      <dgm:t>
        <a:bodyPr/>
        <a:lstStyle/>
        <a:p>
          <a:r>
            <a:rPr lang="en-CA" dirty="0" err="1"/>
            <a:t>Portail</a:t>
          </a:r>
          <a:r>
            <a:rPr lang="en-CA" dirty="0"/>
            <a:t> </a:t>
          </a:r>
          <a:r>
            <a:rPr lang="en-CA" dirty="0" err="1"/>
            <a:t>d’immigration</a:t>
          </a:r>
          <a:r>
            <a:rPr lang="en-CA" dirty="0"/>
            <a:t> </a:t>
          </a:r>
          <a:r>
            <a:rPr lang="en-CA" dirty="0" smtClean="0"/>
            <a:t>municipal </a:t>
          </a:r>
          <a:endParaRPr lang="en-CA" dirty="0"/>
        </a:p>
        <a:p>
          <a:r>
            <a:rPr lang="en-CA" dirty="0"/>
            <a:t>(</a:t>
          </a:r>
          <a:r>
            <a:rPr lang="en-CA" dirty="0" err="1"/>
            <a:t>Ressources</a:t>
          </a:r>
          <a:r>
            <a:rPr lang="en-CA" dirty="0"/>
            <a:t> </a:t>
          </a:r>
          <a:r>
            <a:rPr lang="en-CA" dirty="0" err="1"/>
            <a:t>authentiques</a:t>
          </a:r>
          <a:r>
            <a:rPr lang="en-CA" dirty="0"/>
            <a:t>)</a:t>
          </a:r>
        </a:p>
      </dgm:t>
    </dgm:pt>
    <dgm:pt modelId="{DFAA1402-CBDC-4F23-9FEF-F0AC11CFD587}" type="parTrans" cxnId="{73049A56-860F-4A8B-9C87-02D895C8F049}">
      <dgm:prSet/>
      <dgm:spPr/>
      <dgm:t>
        <a:bodyPr/>
        <a:lstStyle/>
        <a:p>
          <a:endParaRPr lang="en-US"/>
        </a:p>
      </dgm:t>
    </dgm:pt>
    <dgm:pt modelId="{7DE422DE-0645-4A2F-946A-8EBEC5785FF7}" type="sibTrans" cxnId="{73049A56-860F-4A8B-9C87-02D895C8F049}">
      <dgm:prSet/>
      <dgm:spPr/>
      <dgm:t>
        <a:bodyPr/>
        <a:lstStyle/>
        <a:p>
          <a:endParaRPr lang="en-US"/>
        </a:p>
      </dgm:t>
    </dgm:pt>
    <dgm:pt modelId="{A295AE07-CEC7-4D9A-961B-4E47E54A3560}">
      <dgm:prSet phldrT="[Text]" custT="1"/>
      <dgm:spPr>
        <a:solidFill>
          <a:schemeClr val="accent2"/>
        </a:solidFill>
      </dgm:spPr>
      <dgm:t>
        <a:bodyPr/>
        <a:lstStyle/>
        <a:p>
          <a:r>
            <a:rPr lang="en-CA" sz="3200" dirty="0" err="1"/>
            <a:t>Tâche</a:t>
          </a:r>
          <a:r>
            <a:rPr lang="en-CA" sz="3200" dirty="0"/>
            <a:t> </a:t>
          </a:r>
          <a:r>
            <a:rPr lang="en-CA" sz="3200" dirty="0" err="1" smtClean="0"/>
            <a:t>actionnelle</a:t>
          </a:r>
          <a:endParaRPr lang="en-CA" sz="3200" dirty="0"/>
        </a:p>
      </dgm:t>
    </dgm:pt>
    <dgm:pt modelId="{E3156C13-0FF3-4F4F-871F-9829DEAD45ED}" type="parTrans" cxnId="{B26A60C5-0405-410A-8D28-FA31A518E6A2}">
      <dgm:prSet/>
      <dgm:spPr/>
      <dgm:t>
        <a:bodyPr/>
        <a:lstStyle/>
        <a:p>
          <a:endParaRPr lang="en-US"/>
        </a:p>
      </dgm:t>
    </dgm:pt>
    <dgm:pt modelId="{A390DDBA-77F2-4ECA-A303-15CFE8EF3287}" type="sibTrans" cxnId="{B26A60C5-0405-410A-8D28-FA31A518E6A2}">
      <dgm:prSet/>
      <dgm:spPr/>
      <dgm:t>
        <a:bodyPr/>
        <a:lstStyle/>
        <a:p>
          <a:endParaRPr lang="en-US"/>
        </a:p>
      </dgm:t>
    </dgm:pt>
    <dgm:pt modelId="{85EA9A5D-242E-4A7A-9733-0C7F9DDF0988}" type="pres">
      <dgm:prSet presAssocID="{0BC84384-2899-4F9A-822F-0DCD4DED875D}" presName="CompostProcess" presStyleCnt="0">
        <dgm:presLayoutVars>
          <dgm:dir/>
          <dgm:resizeHandles val="exact"/>
        </dgm:presLayoutVars>
      </dgm:prSet>
      <dgm:spPr/>
    </dgm:pt>
    <dgm:pt modelId="{3C4C97CA-814E-4F59-8076-7483EE2CBE52}" type="pres">
      <dgm:prSet presAssocID="{0BC84384-2899-4F9A-822F-0DCD4DED875D}" presName="arrow" presStyleLbl="bgShp" presStyleIdx="0" presStyleCnt="1"/>
      <dgm:spPr/>
    </dgm:pt>
    <dgm:pt modelId="{A8E44246-9CF9-4BD9-B894-C97EC2EC37A8}" type="pres">
      <dgm:prSet presAssocID="{0BC84384-2899-4F9A-822F-0DCD4DED875D}" presName="linearProcess" presStyleCnt="0"/>
      <dgm:spPr/>
    </dgm:pt>
    <dgm:pt modelId="{7D0D7E73-0CA2-4DE1-A346-6052B2F6C445}" type="pres">
      <dgm:prSet presAssocID="{94F72176-7D91-43CD-AFEE-AC32025119D1}" presName="textNode" presStyleLbl="node1" presStyleIdx="0" presStyleCnt="4">
        <dgm:presLayoutVars>
          <dgm:bulletEnabled val="1"/>
        </dgm:presLayoutVars>
      </dgm:prSet>
      <dgm:spPr/>
      <dgm:t>
        <a:bodyPr/>
        <a:lstStyle/>
        <a:p>
          <a:endParaRPr lang="fr-CA"/>
        </a:p>
      </dgm:t>
    </dgm:pt>
    <dgm:pt modelId="{64B601B0-EDA1-469F-8A36-1D5CAB233F6B}" type="pres">
      <dgm:prSet presAssocID="{77308A48-F828-4B99-8279-9B7BBEEE72C8}" presName="sibTrans" presStyleCnt="0"/>
      <dgm:spPr/>
    </dgm:pt>
    <dgm:pt modelId="{EDA72672-58E4-4170-B2DA-A2AAA935F5FB}" type="pres">
      <dgm:prSet presAssocID="{3288F5E9-0C5C-4587-A8B4-8513D4FA1E7C}" presName="textNode" presStyleLbl="node1" presStyleIdx="1" presStyleCnt="4">
        <dgm:presLayoutVars>
          <dgm:bulletEnabled val="1"/>
        </dgm:presLayoutVars>
      </dgm:prSet>
      <dgm:spPr/>
      <dgm:t>
        <a:bodyPr/>
        <a:lstStyle/>
        <a:p>
          <a:endParaRPr lang="fr-CA"/>
        </a:p>
      </dgm:t>
    </dgm:pt>
    <dgm:pt modelId="{9859D33A-B0F5-4095-88EB-45D1F7013E8C}" type="pres">
      <dgm:prSet presAssocID="{F8A79D1A-95F2-485B-846C-A78DB8D4F070}" presName="sibTrans" presStyleCnt="0"/>
      <dgm:spPr/>
    </dgm:pt>
    <dgm:pt modelId="{EF5E94AE-534E-46A4-89AA-A9C9007026EF}" type="pres">
      <dgm:prSet presAssocID="{03A1B81A-AF42-44DD-8E16-232843026174}" presName="textNode" presStyleLbl="node1" presStyleIdx="2" presStyleCnt="4">
        <dgm:presLayoutVars>
          <dgm:bulletEnabled val="1"/>
        </dgm:presLayoutVars>
      </dgm:prSet>
      <dgm:spPr/>
      <dgm:t>
        <a:bodyPr/>
        <a:lstStyle/>
        <a:p>
          <a:endParaRPr lang="fr-CA"/>
        </a:p>
      </dgm:t>
    </dgm:pt>
    <dgm:pt modelId="{8C52032B-F47B-45DE-AEEB-39EFAE59DCD9}" type="pres">
      <dgm:prSet presAssocID="{7DE422DE-0645-4A2F-946A-8EBEC5785FF7}" presName="sibTrans" presStyleCnt="0"/>
      <dgm:spPr/>
    </dgm:pt>
    <dgm:pt modelId="{35DB23A6-CB1C-43B5-AAB4-2F1A22475F90}" type="pres">
      <dgm:prSet presAssocID="{A295AE07-CEC7-4D9A-961B-4E47E54A3560}" presName="textNode" presStyleLbl="node1" presStyleIdx="3" presStyleCnt="4" custScaleX="142977" custScaleY="130495">
        <dgm:presLayoutVars>
          <dgm:bulletEnabled val="1"/>
        </dgm:presLayoutVars>
      </dgm:prSet>
      <dgm:spPr/>
      <dgm:t>
        <a:bodyPr/>
        <a:lstStyle/>
        <a:p>
          <a:endParaRPr lang="fr-CA"/>
        </a:p>
      </dgm:t>
    </dgm:pt>
  </dgm:ptLst>
  <dgm:cxnLst>
    <dgm:cxn modelId="{824237A2-8C89-436C-B37E-EE88E334CFC2}" type="presOf" srcId="{0BC84384-2899-4F9A-822F-0DCD4DED875D}" destId="{85EA9A5D-242E-4A7A-9733-0C7F9DDF0988}" srcOrd="0" destOrd="0" presId="urn:microsoft.com/office/officeart/2005/8/layout/hProcess9"/>
    <dgm:cxn modelId="{943F2112-2A70-4920-9A8F-95D96AEE9E61}" type="presOf" srcId="{03A1B81A-AF42-44DD-8E16-232843026174}" destId="{EF5E94AE-534E-46A4-89AA-A9C9007026EF}" srcOrd="0" destOrd="0" presId="urn:microsoft.com/office/officeart/2005/8/layout/hProcess9"/>
    <dgm:cxn modelId="{6D4B474F-F46E-4E0D-949F-1DF90DA3A75F}" type="presOf" srcId="{94F72176-7D91-43CD-AFEE-AC32025119D1}" destId="{7D0D7E73-0CA2-4DE1-A346-6052B2F6C445}" srcOrd="0" destOrd="0" presId="urn:microsoft.com/office/officeart/2005/8/layout/hProcess9"/>
    <dgm:cxn modelId="{2FFE7E69-77AC-410B-BE33-F00370E61D9B}" type="presOf" srcId="{A295AE07-CEC7-4D9A-961B-4E47E54A3560}" destId="{35DB23A6-CB1C-43B5-AAB4-2F1A22475F90}" srcOrd="0" destOrd="0" presId="urn:microsoft.com/office/officeart/2005/8/layout/hProcess9"/>
    <dgm:cxn modelId="{9628F936-33ED-49CF-AE3A-4DA0F0B29652}" srcId="{0BC84384-2899-4F9A-822F-0DCD4DED875D}" destId="{3288F5E9-0C5C-4587-A8B4-8513D4FA1E7C}" srcOrd="1" destOrd="0" parTransId="{469456E5-3374-47F0-842F-F2A0E829ABBF}" sibTransId="{F8A79D1A-95F2-485B-846C-A78DB8D4F070}"/>
    <dgm:cxn modelId="{9B71CCBA-C3E8-4101-889D-A633DAE4D904}" srcId="{0BC84384-2899-4F9A-822F-0DCD4DED875D}" destId="{94F72176-7D91-43CD-AFEE-AC32025119D1}" srcOrd="0" destOrd="0" parTransId="{61265635-722F-48A8-9CDD-6AE016D6FBBA}" sibTransId="{77308A48-F828-4B99-8279-9B7BBEEE72C8}"/>
    <dgm:cxn modelId="{73049A56-860F-4A8B-9C87-02D895C8F049}" srcId="{0BC84384-2899-4F9A-822F-0DCD4DED875D}" destId="{03A1B81A-AF42-44DD-8E16-232843026174}" srcOrd="2" destOrd="0" parTransId="{DFAA1402-CBDC-4F23-9FEF-F0AC11CFD587}" sibTransId="{7DE422DE-0645-4A2F-946A-8EBEC5785FF7}"/>
    <dgm:cxn modelId="{B26A60C5-0405-410A-8D28-FA31A518E6A2}" srcId="{0BC84384-2899-4F9A-822F-0DCD4DED875D}" destId="{A295AE07-CEC7-4D9A-961B-4E47E54A3560}" srcOrd="3" destOrd="0" parTransId="{E3156C13-0FF3-4F4F-871F-9829DEAD45ED}" sibTransId="{A390DDBA-77F2-4ECA-A303-15CFE8EF3287}"/>
    <dgm:cxn modelId="{94E765F4-5C05-42AF-B60D-DB47E2CBD8DE}" type="presOf" srcId="{3288F5E9-0C5C-4587-A8B4-8513D4FA1E7C}" destId="{EDA72672-58E4-4170-B2DA-A2AAA935F5FB}" srcOrd="0" destOrd="0" presId="urn:microsoft.com/office/officeart/2005/8/layout/hProcess9"/>
    <dgm:cxn modelId="{74D10454-891D-4179-A342-4A0FC3DC3616}" type="presParOf" srcId="{85EA9A5D-242E-4A7A-9733-0C7F9DDF0988}" destId="{3C4C97CA-814E-4F59-8076-7483EE2CBE52}" srcOrd="0" destOrd="0" presId="urn:microsoft.com/office/officeart/2005/8/layout/hProcess9"/>
    <dgm:cxn modelId="{0A34A85D-B8B7-4072-8BDF-03029AC2BB7F}" type="presParOf" srcId="{85EA9A5D-242E-4A7A-9733-0C7F9DDF0988}" destId="{A8E44246-9CF9-4BD9-B894-C97EC2EC37A8}" srcOrd="1" destOrd="0" presId="urn:microsoft.com/office/officeart/2005/8/layout/hProcess9"/>
    <dgm:cxn modelId="{C421CA03-52E4-4601-A703-A6BA473D97EB}" type="presParOf" srcId="{A8E44246-9CF9-4BD9-B894-C97EC2EC37A8}" destId="{7D0D7E73-0CA2-4DE1-A346-6052B2F6C445}" srcOrd="0" destOrd="0" presId="urn:microsoft.com/office/officeart/2005/8/layout/hProcess9"/>
    <dgm:cxn modelId="{641787D9-0EFA-4748-A9BA-4FAEDCCD3797}" type="presParOf" srcId="{A8E44246-9CF9-4BD9-B894-C97EC2EC37A8}" destId="{64B601B0-EDA1-469F-8A36-1D5CAB233F6B}" srcOrd="1" destOrd="0" presId="urn:microsoft.com/office/officeart/2005/8/layout/hProcess9"/>
    <dgm:cxn modelId="{2E24157C-11AE-490F-84C8-A62E5FA65B14}" type="presParOf" srcId="{A8E44246-9CF9-4BD9-B894-C97EC2EC37A8}" destId="{EDA72672-58E4-4170-B2DA-A2AAA935F5FB}" srcOrd="2" destOrd="0" presId="urn:microsoft.com/office/officeart/2005/8/layout/hProcess9"/>
    <dgm:cxn modelId="{CBAADCC9-4FCD-44FB-AB96-F8B3FF961004}" type="presParOf" srcId="{A8E44246-9CF9-4BD9-B894-C97EC2EC37A8}" destId="{9859D33A-B0F5-4095-88EB-45D1F7013E8C}" srcOrd="3" destOrd="0" presId="urn:microsoft.com/office/officeart/2005/8/layout/hProcess9"/>
    <dgm:cxn modelId="{17BAA755-961F-45B9-A261-62CBFC96C116}" type="presParOf" srcId="{A8E44246-9CF9-4BD9-B894-C97EC2EC37A8}" destId="{EF5E94AE-534E-46A4-89AA-A9C9007026EF}" srcOrd="4" destOrd="0" presId="urn:microsoft.com/office/officeart/2005/8/layout/hProcess9"/>
    <dgm:cxn modelId="{58474A46-FCD4-472E-A5B7-BD0718AEDDC7}" type="presParOf" srcId="{A8E44246-9CF9-4BD9-B894-C97EC2EC37A8}" destId="{8C52032B-F47B-45DE-AEEB-39EFAE59DCD9}" srcOrd="5" destOrd="0" presId="urn:microsoft.com/office/officeart/2005/8/layout/hProcess9"/>
    <dgm:cxn modelId="{974D99C1-185F-466A-B61B-872A8C017C77}" type="presParOf" srcId="{A8E44246-9CF9-4BD9-B894-C97EC2EC37A8}" destId="{35DB23A6-CB1C-43B5-AAB4-2F1A22475F9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1449" y="990350"/>
          <a:ext cx="1920935" cy="1920935"/>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a:t>Portail</a:t>
          </a:r>
          <a:r>
            <a:rPr lang="en-US" sz="1600" kern="1200" dirty="0"/>
            <a:t> </a:t>
          </a:r>
          <a:r>
            <a:rPr lang="en-US" sz="1600" kern="1200" dirty="0" err="1"/>
            <a:t>d’immigration</a:t>
          </a:r>
          <a:r>
            <a:rPr lang="en-US" sz="1600" kern="1200" dirty="0"/>
            <a:t> </a:t>
          </a:r>
          <a:r>
            <a:rPr lang="en-US" sz="1600" kern="1200" dirty="0" smtClean="0"/>
            <a:t>municipal</a:t>
          </a:r>
          <a:endParaRPr lang="en-CA" sz="1600" b="0" kern="1200" dirty="0">
            <a:solidFill>
              <a:schemeClr val="bg1"/>
            </a:solidFill>
          </a:endParaRPr>
        </a:p>
      </dsp:txBody>
      <dsp:txXfrm>
        <a:off x="282763" y="1271664"/>
        <a:ext cx="1358307" cy="1358307"/>
      </dsp:txXfrm>
    </dsp:sp>
    <dsp:sp modelId="{EE254383-6D7D-450F-A410-B6CF85192325}">
      <dsp:nvSpPr>
        <dsp:cNvPr id="0" name=""/>
        <dsp:cNvSpPr/>
      </dsp:nvSpPr>
      <dsp:spPr>
        <a:xfrm>
          <a:off x="2078364" y="1393746"/>
          <a:ext cx="1114142" cy="1114142"/>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kern="1200"/>
        </a:p>
      </dsp:txBody>
      <dsp:txXfrm>
        <a:off x="2226044" y="1819794"/>
        <a:ext cx="818782" cy="262046"/>
      </dsp:txXfrm>
    </dsp:sp>
    <dsp:sp modelId="{F5CA4A23-B66A-4148-9A89-39856EE07638}">
      <dsp:nvSpPr>
        <dsp:cNvPr id="0" name=""/>
        <dsp:cNvSpPr/>
      </dsp:nvSpPr>
      <dsp:spPr>
        <a:xfrm>
          <a:off x="3348486" y="990350"/>
          <a:ext cx="1920935" cy="1920935"/>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a:t>Cours</a:t>
          </a:r>
          <a:r>
            <a:rPr lang="en-US" sz="1600" kern="1200" dirty="0"/>
            <a:t> de langue ALS/FLS</a:t>
          </a:r>
          <a:endParaRPr lang="en-CA" sz="1600" kern="1200" dirty="0"/>
        </a:p>
      </dsp:txBody>
      <dsp:txXfrm>
        <a:off x="3629800" y="1271664"/>
        <a:ext cx="1358307" cy="1358307"/>
      </dsp:txXfrm>
    </dsp:sp>
    <dsp:sp modelId="{E1D44BE8-1238-4336-8A59-307EAA08119E}">
      <dsp:nvSpPr>
        <dsp:cNvPr id="0" name=""/>
        <dsp:cNvSpPr/>
      </dsp:nvSpPr>
      <dsp:spPr>
        <a:xfrm>
          <a:off x="5425402" y="1393746"/>
          <a:ext cx="1114142" cy="1114142"/>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78050">
            <a:lnSpc>
              <a:spcPct val="90000"/>
            </a:lnSpc>
            <a:spcBef>
              <a:spcPct val="0"/>
            </a:spcBef>
            <a:spcAft>
              <a:spcPct val="35000"/>
            </a:spcAft>
          </a:pPr>
          <a:endParaRPr lang="en-US" sz="4900" kern="1200"/>
        </a:p>
      </dsp:txBody>
      <dsp:txXfrm>
        <a:off x="5573082" y="1623259"/>
        <a:ext cx="818782" cy="655116"/>
      </dsp:txXfrm>
    </dsp:sp>
    <dsp:sp modelId="{89CDF1E5-9209-4936-ADB8-28BE08FB5E97}">
      <dsp:nvSpPr>
        <dsp:cNvPr id="0" name=""/>
        <dsp:cNvSpPr/>
      </dsp:nvSpPr>
      <dsp:spPr>
        <a:xfrm>
          <a:off x="6695524" y="990350"/>
          <a:ext cx="1920935" cy="1920935"/>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a:t>Établissement</a:t>
          </a:r>
          <a:r>
            <a:rPr lang="en-US" sz="1600" kern="1200" dirty="0"/>
            <a:t> et </a:t>
          </a:r>
          <a:r>
            <a:rPr lang="en-US" sz="1600" kern="1200" dirty="0" err="1"/>
            <a:t>intégration</a:t>
          </a:r>
          <a:r>
            <a:rPr lang="en-US" sz="1600" kern="1200" dirty="0"/>
            <a:t> </a:t>
          </a:r>
          <a:r>
            <a:rPr lang="en-US" sz="1600" kern="1200" dirty="0" err="1"/>
            <a:t>accélérés</a:t>
          </a:r>
          <a:endParaRPr lang="en-CA" sz="1600" kern="1200" dirty="0"/>
        </a:p>
      </dsp:txBody>
      <dsp:txXfrm>
        <a:off x="6976838" y="1271664"/>
        <a:ext cx="1358307" cy="13583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1BE23-CAEA-42FD-8842-BCA628D83461}">
      <dsp:nvSpPr>
        <dsp:cNvPr id="0" name=""/>
        <dsp:cNvSpPr/>
      </dsp:nvSpPr>
      <dsp:spPr>
        <a:xfrm>
          <a:off x="1639698" y="285600"/>
          <a:ext cx="4355574" cy="151263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8E644-38A0-473A-A352-CF2B8AB40892}">
      <dsp:nvSpPr>
        <dsp:cNvPr id="0" name=""/>
        <dsp:cNvSpPr/>
      </dsp:nvSpPr>
      <dsp:spPr>
        <a:xfrm>
          <a:off x="3402187" y="3989527"/>
          <a:ext cx="844103" cy="540226"/>
        </a:xfrm>
        <a:prstGeom prst="down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51094-7041-4AD0-B487-56C520E3AA7D}">
      <dsp:nvSpPr>
        <dsp:cNvPr id="0" name=""/>
        <dsp:cNvSpPr/>
      </dsp:nvSpPr>
      <dsp:spPr>
        <a:xfrm>
          <a:off x="1434446" y="4553976"/>
          <a:ext cx="4779584" cy="748388"/>
        </a:xfrm>
        <a:prstGeom prst="rect">
          <a:avLst/>
        </a:prstGeom>
        <a:solidFill>
          <a:schemeClr val="tx2"/>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50000"/>
            </a:lnSpc>
            <a:spcBef>
              <a:spcPct val="0"/>
            </a:spcBef>
            <a:spcAft>
              <a:spcPct val="35000"/>
            </a:spcAft>
          </a:pPr>
          <a:r>
            <a:rPr lang="fr-FR" sz="2400" kern="1200" dirty="0">
              <a:solidFill>
                <a:schemeClr val="bg1"/>
              </a:solidFill>
            </a:rPr>
            <a:t>Réalisation d'une tâche </a:t>
          </a:r>
          <a:r>
            <a:rPr lang="en-CA" sz="2400" kern="1200" dirty="0">
              <a:solidFill>
                <a:schemeClr val="bg1"/>
              </a:solidFill>
            </a:rPr>
            <a:t> </a:t>
          </a:r>
        </a:p>
        <a:p>
          <a:pPr lvl="0" algn="ctr" defTabSz="1066800">
            <a:lnSpc>
              <a:spcPct val="50000"/>
            </a:lnSpc>
            <a:spcBef>
              <a:spcPct val="0"/>
            </a:spcBef>
            <a:spcAft>
              <a:spcPct val="35000"/>
            </a:spcAft>
          </a:pPr>
          <a:r>
            <a:rPr lang="en-CA" sz="2400" kern="1200" dirty="0" err="1">
              <a:solidFill>
                <a:schemeClr val="bg1"/>
              </a:solidFill>
            </a:rPr>
            <a:t>actionnelle</a:t>
          </a:r>
          <a:endParaRPr lang="en-CA" sz="2400" kern="1200" dirty="0">
            <a:solidFill>
              <a:schemeClr val="bg1"/>
            </a:solidFill>
          </a:endParaRPr>
        </a:p>
      </dsp:txBody>
      <dsp:txXfrm>
        <a:off x="1434446" y="4553976"/>
        <a:ext cx="4779584" cy="748388"/>
      </dsp:txXfrm>
    </dsp:sp>
    <dsp:sp modelId="{665F5674-CCAB-4782-807D-7616C946F8F8}">
      <dsp:nvSpPr>
        <dsp:cNvPr id="0" name=""/>
        <dsp:cNvSpPr/>
      </dsp:nvSpPr>
      <dsp:spPr>
        <a:xfrm>
          <a:off x="3223237" y="1915058"/>
          <a:ext cx="1519386" cy="15193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a:t>Activités</a:t>
          </a:r>
          <a:r>
            <a:rPr lang="en-US" sz="1100" kern="1200" dirty="0"/>
            <a:t> c</a:t>
          </a:r>
          <a:r>
            <a:rPr lang="en-CA" sz="1100" kern="1200" dirty="0" err="1"/>
            <a:t>ommunicatives</a:t>
          </a:r>
          <a:endParaRPr lang="en-CA" sz="1100" kern="1200" dirty="0"/>
        </a:p>
      </dsp:txBody>
      <dsp:txXfrm>
        <a:off x="3445746" y="2137567"/>
        <a:ext cx="1074368" cy="1074368"/>
      </dsp:txXfrm>
    </dsp:sp>
    <dsp:sp modelId="{7233B8BB-F3DB-4E19-9776-D13EADDD0055}">
      <dsp:nvSpPr>
        <dsp:cNvPr id="0" name=""/>
        <dsp:cNvSpPr/>
      </dsp:nvSpPr>
      <dsp:spPr>
        <a:xfrm>
          <a:off x="2136031" y="775180"/>
          <a:ext cx="1519386" cy="15193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a:t>Activités</a:t>
          </a:r>
          <a:r>
            <a:rPr lang="en-US" sz="1100" kern="1200" dirty="0"/>
            <a:t> c</a:t>
          </a:r>
          <a:r>
            <a:rPr lang="en-CA" sz="1100" kern="1200" dirty="0" err="1"/>
            <a:t>ommunicatives</a:t>
          </a:r>
          <a:endParaRPr lang="en-CA" sz="1100" kern="1200" dirty="0"/>
        </a:p>
      </dsp:txBody>
      <dsp:txXfrm>
        <a:off x="2358540" y="997689"/>
        <a:ext cx="1074368" cy="1074368"/>
      </dsp:txXfrm>
    </dsp:sp>
    <dsp:sp modelId="{1D4BFEDE-38EA-4FD9-8A8A-288DD81FF9BF}">
      <dsp:nvSpPr>
        <dsp:cNvPr id="0" name=""/>
        <dsp:cNvSpPr/>
      </dsp:nvSpPr>
      <dsp:spPr>
        <a:xfrm>
          <a:off x="3689182" y="407826"/>
          <a:ext cx="1519386" cy="15193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a:t>Activités</a:t>
          </a:r>
          <a:r>
            <a:rPr lang="en-US" sz="1100" kern="1200" dirty="0"/>
            <a:t> c</a:t>
          </a:r>
          <a:r>
            <a:rPr lang="en-CA" sz="1100" kern="1200" dirty="0" err="1"/>
            <a:t>ommunicatives</a:t>
          </a:r>
          <a:endParaRPr lang="en-CA" sz="1100" kern="1200" dirty="0"/>
        </a:p>
      </dsp:txBody>
      <dsp:txXfrm>
        <a:off x="3911691" y="630335"/>
        <a:ext cx="1074368" cy="1074368"/>
      </dsp:txXfrm>
    </dsp:sp>
    <dsp:sp modelId="{75D62E8B-8B91-4B9A-92CB-283B7F9A2BB4}">
      <dsp:nvSpPr>
        <dsp:cNvPr id="0" name=""/>
        <dsp:cNvSpPr/>
      </dsp:nvSpPr>
      <dsp:spPr>
        <a:xfrm>
          <a:off x="1460748" y="99897"/>
          <a:ext cx="4726980" cy="3781584"/>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1BE23-CAEA-42FD-8842-BCA628D83461}">
      <dsp:nvSpPr>
        <dsp:cNvPr id="0" name=""/>
        <dsp:cNvSpPr/>
      </dsp:nvSpPr>
      <dsp:spPr>
        <a:xfrm>
          <a:off x="992968" y="209412"/>
          <a:ext cx="3628695" cy="126019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8E644-38A0-473A-A352-CF2B8AB40892}">
      <dsp:nvSpPr>
        <dsp:cNvPr id="0" name=""/>
        <dsp:cNvSpPr/>
      </dsp:nvSpPr>
      <dsp:spPr>
        <a:xfrm>
          <a:off x="2461324" y="3186738"/>
          <a:ext cx="703235" cy="450070"/>
        </a:xfrm>
        <a:prstGeom prst="down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51094-7041-4AD0-B487-56C520E3AA7D}">
      <dsp:nvSpPr>
        <dsp:cNvPr id="0" name=""/>
        <dsp:cNvSpPr/>
      </dsp:nvSpPr>
      <dsp:spPr>
        <a:xfrm>
          <a:off x="820012" y="3656060"/>
          <a:ext cx="3985860" cy="842296"/>
        </a:xfrm>
        <a:prstGeom prst="rect">
          <a:avLst/>
        </a:prstGeom>
        <a:solidFill>
          <a:schemeClr val="tx2"/>
        </a:solid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kern="1200" dirty="0">
              <a:solidFill>
                <a:schemeClr val="bg1"/>
              </a:solidFill>
            </a:rPr>
            <a:t>Réalisation d'une tâche </a:t>
          </a:r>
          <a:r>
            <a:rPr lang="en-CA" sz="1800" kern="1200" dirty="0">
              <a:solidFill>
                <a:schemeClr val="bg1"/>
              </a:solidFill>
            </a:rPr>
            <a:t> </a:t>
          </a:r>
        </a:p>
        <a:p>
          <a:pPr lvl="0" algn="ctr" defTabSz="800100">
            <a:lnSpc>
              <a:spcPct val="90000"/>
            </a:lnSpc>
            <a:spcBef>
              <a:spcPct val="0"/>
            </a:spcBef>
            <a:spcAft>
              <a:spcPct val="35000"/>
            </a:spcAft>
          </a:pPr>
          <a:r>
            <a:rPr lang="en-CA" sz="1800" kern="1200" dirty="0" err="1">
              <a:solidFill>
                <a:schemeClr val="bg1"/>
              </a:solidFill>
            </a:rPr>
            <a:t>actionnelle</a:t>
          </a:r>
          <a:endParaRPr lang="en-CA" sz="1800" kern="1200" dirty="0">
            <a:solidFill>
              <a:schemeClr val="bg1"/>
            </a:solidFill>
          </a:endParaRPr>
        </a:p>
      </dsp:txBody>
      <dsp:txXfrm>
        <a:off x="820012" y="3656060"/>
        <a:ext cx="3985860" cy="842296"/>
      </dsp:txXfrm>
    </dsp:sp>
    <dsp:sp modelId="{9998010C-2ED6-488A-848A-918D2C7ADA3F}">
      <dsp:nvSpPr>
        <dsp:cNvPr id="0" name=""/>
        <dsp:cNvSpPr/>
      </dsp:nvSpPr>
      <dsp:spPr>
        <a:xfrm>
          <a:off x="2312238" y="1566938"/>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a:t>Activités</a:t>
          </a:r>
          <a:r>
            <a:rPr lang="en-US" sz="900" kern="1200" dirty="0"/>
            <a:t> c</a:t>
          </a:r>
          <a:r>
            <a:rPr lang="en-CA" sz="900" kern="1200" dirty="0" err="1"/>
            <a:t>ommunicatives</a:t>
          </a:r>
          <a:endParaRPr lang="en-CA" sz="900" kern="1200" dirty="0"/>
        </a:p>
      </dsp:txBody>
      <dsp:txXfrm>
        <a:off x="2497614" y="1752314"/>
        <a:ext cx="895072" cy="895072"/>
      </dsp:txXfrm>
    </dsp:sp>
    <dsp:sp modelId="{12F31860-53CD-4C98-BF3E-CD079102EA6F}">
      <dsp:nvSpPr>
        <dsp:cNvPr id="0" name=""/>
        <dsp:cNvSpPr/>
      </dsp:nvSpPr>
      <dsp:spPr>
        <a:xfrm>
          <a:off x="1406471" y="617289"/>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a:t>Activités</a:t>
          </a:r>
          <a:r>
            <a:rPr lang="en-US" sz="900" kern="1200" dirty="0"/>
            <a:t> c</a:t>
          </a:r>
          <a:r>
            <a:rPr lang="en-CA" sz="900" kern="1200" dirty="0" err="1"/>
            <a:t>ommunicatives</a:t>
          </a:r>
          <a:endParaRPr lang="en-CA" sz="900" kern="1200" dirty="0"/>
        </a:p>
      </dsp:txBody>
      <dsp:txXfrm>
        <a:off x="1591847" y="802665"/>
        <a:ext cx="895072" cy="895072"/>
      </dsp:txXfrm>
    </dsp:sp>
    <dsp:sp modelId="{436DC732-F570-4D31-9C36-739B5E71933B}">
      <dsp:nvSpPr>
        <dsp:cNvPr id="0" name=""/>
        <dsp:cNvSpPr/>
      </dsp:nvSpPr>
      <dsp:spPr>
        <a:xfrm>
          <a:off x="2700424" y="311240"/>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a:t>Activités</a:t>
          </a:r>
          <a:r>
            <a:rPr lang="en-US" sz="900" kern="1200" dirty="0"/>
            <a:t> c</a:t>
          </a:r>
          <a:r>
            <a:rPr lang="en-CA" sz="900" kern="1200" dirty="0" err="1"/>
            <a:t>ommunicatives</a:t>
          </a:r>
          <a:endParaRPr lang="en-CA" sz="900" kern="1200" dirty="0"/>
        </a:p>
      </dsp:txBody>
      <dsp:txXfrm>
        <a:off x="2885800" y="496616"/>
        <a:ext cx="895072" cy="895072"/>
      </dsp:txXfrm>
    </dsp:sp>
    <dsp:sp modelId="{75D62E8B-8B91-4B9A-92CB-283B7F9A2BB4}">
      <dsp:nvSpPr>
        <dsp:cNvPr id="0" name=""/>
        <dsp:cNvSpPr/>
      </dsp:nvSpPr>
      <dsp:spPr>
        <a:xfrm>
          <a:off x="843882" y="0"/>
          <a:ext cx="3938119" cy="3150495"/>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1BE23-CAEA-42FD-8842-BCA628D83461}">
      <dsp:nvSpPr>
        <dsp:cNvPr id="0" name=""/>
        <dsp:cNvSpPr/>
      </dsp:nvSpPr>
      <dsp:spPr>
        <a:xfrm>
          <a:off x="992968" y="209412"/>
          <a:ext cx="3628695" cy="126019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8E644-38A0-473A-A352-CF2B8AB40892}">
      <dsp:nvSpPr>
        <dsp:cNvPr id="0" name=""/>
        <dsp:cNvSpPr/>
      </dsp:nvSpPr>
      <dsp:spPr>
        <a:xfrm>
          <a:off x="2461324" y="3186738"/>
          <a:ext cx="703235" cy="450070"/>
        </a:xfrm>
        <a:prstGeom prst="down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51094-7041-4AD0-B487-56C520E3AA7D}">
      <dsp:nvSpPr>
        <dsp:cNvPr id="0" name=""/>
        <dsp:cNvSpPr/>
      </dsp:nvSpPr>
      <dsp:spPr>
        <a:xfrm>
          <a:off x="820012" y="3656060"/>
          <a:ext cx="3985860" cy="842296"/>
        </a:xfrm>
        <a:prstGeom prst="rect">
          <a:avLst/>
        </a:prstGeom>
        <a:solidFill>
          <a:schemeClr val="tx2"/>
        </a:solid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kern="1200" dirty="0">
              <a:solidFill>
                <a:schemeClr val="bg1"/>
              </a:solidFill>
            </a:rPr>
            <a:t>Réalisation d'une tâche </a:t>
          </a:r>
          <a:r>
            <a:rPr lang="en-CA" sz="1800" kern="1200" dirty="0">
              <a:solidFill>
                <a:schemeClr val="bg1"/>
              </a:solidFill>
            </a:rPr>
            <a:t> </a:t>
          </a:r>
        </a:p>
        <a:p>
          <a:pPr lvl="0" algn="ctr" defTabSz="800100">
            <a:lnSpc>
              <a:spcPct val="90000"/>
            </a:lnSpc>
            <a:spcBef>
              <a:spcPct val="0"/>
            </a:spcBef>
            <a:spcAft>
              <a:spcPct val="35000"/>
            </a:spcAft>
          </a:pPr>
          <a:r>
            <a:rPr lang="en-CA" sz="1800" kern="1200" dirty="0" err="1">
              <a:solidFill>
                <a:schemeClr val="bg1"/>
              </a:solidFill>
            </a:rPr>
            <a:t>actionnelle</a:t>
          </a:r>
          <a:endParaRPr lang="en-CA" sz="1800" kern="1200" dirty="0">
            <a:solidFill>
              <a:schemeClr val="bg1"/>
            </a:solidFill>
          </a:endParaRPr>
        </a:p>
      </dsp:txBody>
      <dsp:txXfrm>
        <a:off x="820012" y="3656060"/>
        <a:ext cx="3985860" cy="842296"/>
      </dsp:txXfrm>
    </dsp:sp>
    <dsp:sp modelId="{995BF21B-8AA2-4EFC-A4CE-C0481182A067}">
      <dsp:nvSpPr>
        <dsp:cNvPr id="0" name=""/>
        <dsp:cNvSpPr/>
      </dsp:nvSpPr>
      <dsp:spPr>
        <a:xfrm>
          <a:off x="2312238" y="1566938"/>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a:t>Activités</a:t>
          </a:r>
          <a:r>
            <a:rPr lang="en-US" sz="900" kern="1200" dirty="0"/>
            <a:t> c</a:t>
          </a:r>
          <a:r>
            <a:rPr lang="en-CA" sz="900" kern="1200" dirty="0" err="1"/>
            <a:t>ommunicatives</a:t>
          </a:r>
          <a:endParaRPr lang="en-CA" sz="900" kern="1200" dirty="0"/>
        </a:p>
      </dsp:txBody>
      <dsp:txXfrm>
        <a:off x="2497614" y="1752314"/>
        <a:ext cx="895072" cy="895072"/>
      </dsp:txXfrm>
    </dsp:sp>
    <dsp:sp modelId="{1B6E9848-3B9F-4991-8611-F81213B94943}">
      <dsp:nvSpPr>
        <dsp:cNvPr id="0" name=""/>
        <dsp:cNvSpPr/>
      </dsp:nvSpPr>
      <dsp:spPr>
        <a:xfrm>
          <a:off x="1406471" y="617289"/>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a:t>Activités</a:t>
          </a:r>
          <a:r>
            <a:rPr lang="en-US" sz="900" kern="1200" dirty="0"/>
            <a:t> c</a:t>
          </a:r>
          <a:r>
            <a:rPr lang="en-CA" sz="900" kern="1200" dirty="0" err="1"/>
            <a:t>ommunicatives</a:t>
          </a:r>
          <a:endParaRPr lang="en-CA" sz="900" kern="1200" dirty="0"/>
        </a:p>
      </dsp:txBody>
      <dsp:txXfrm>
        <a:off x="1591847" y="802665"/>
        <a:ext cx="895072" cy="895072"/>
      </dsp:txXfrm>
    </dsp:sp>
    <dsp:sp modelId="{AA31D36A-3AC2-4E3D-862E-BC44DE830097}">
      <dsp:nvSpPr>
        <dsp:cNvPr id="0" name=""/>
        <dsp:cNvSpPr/>
      </dsp:nvSpPr>
      <dsp:spPr>
        <a:xfrm>
          <a:off x="2700424" y="311240"/>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a:t>Activités</a:t>
          </a:r>
          <a:r>
            <a:rPr lang="en-US" sz="900" kern="1200" dirty="0"/>
            <a:t> c</a:t>
          </a:r>
          <a:r>
            <a:rPr lang="en-CA" sz="900" kern="1200" dirty="0" err="1"/>
            <a:t>ommunicatives</a:t>
          </a:r>
          <a:endParaRPr lang="en-CA" sz="900" kern="1200" dirty="0"/>
        </a:p>
      </dsp:txBody>
      <dsp:txXfrm>
        <a:off x="2885800" y="496616"/>
        <a:ext cx="895072" cy="895072"/>
      </dsp:txXfrm>
    </dsp:sp>
    <dsp:sp modelId="{75D62E8B-8B91-4B9A-92CB-283B7F9A2BB4}">
      <dsp:nvSpPr>
        <dsp:cNvPr id="0" name=""/>
        <dsp:cNvSpPr/>
      </dsp:nvSpPr>
      <dsp:spPr>
        <a:xfrm>
          <a:off x="843882" y="0"/>
          <a:ext cx="3938119" cy="3150495"/>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tx2">
                  <a:lumMod val="75000"/>
                </a:schemeClr>
              </a:solidFill>
            </a:rPr>
            <a:t>Portail</a:t>
          </a:r>
          <a:r>
            <a:rPr lang="en-CA" sz="1000" b="1" kern="1200" dirty="0">
              <a:solidFill>
                <a:schemeClr val="tx2">
                  <a:lumMod val="75000"/>
                </a:schemeClr>
              </a:solidFill>
            </a:rPr>
            <a:t> </a:t>
          </a:r>
          <a:r>
            <a:rPr lang="en-CA" sz="1000" b="1" kern="1200" dirty="0" err="1">
              <a:solidFill>
                <a:schemeClr val="tx2">
                  <a:lumMod val="75000"/>
                </a:schemeClr>
              </a:solidFill>
            </a:rPr>
            <a:t>d’immigration</a:t>
          </a:r>
          <a:r>
            <a:rPr lang="en-CA" sz="1000" b="1" kern="1200" dirty="0">
              <a:solidFill>
                <a:schemeClr val="tx2">
                  <a:lumMod val="75000"/>
                </a:schemeClr>
              </a:solidFill>
            </a:rPr>
            <a:t> </a:t>
          </a:r>
          <a:r>
            <a:rPr lang="en-CA" sz="1000" b="1" kern="1200" dirty="0" smtClean="0">
              <a:solidFill>
                <a:schemeClr val="tx2">
                  <a:lumMod val="75000"/>
                </a:schemeClr>
              </a:solidFill>
            </a:rPr>
            <a:t>municipal</a:t>
          </a:r>
          <a:endParaRPr lang="en-CA" sz="1000" b="1" kern="1200" dirty="0">
            <a:solidFill>
              <a:schemeClr val="tx2">
                <a:lumMod val="75000"/>
              </a:schemeClr>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CA" sz="800" kern="1200"/>
        </a:p>
      </dsp:txBody>
      <dsp:txXfrm>
        <a:off x="1475687" y="877645"/>
        <a:ext cx="542786" cy="173716"/>
      </dsp:txXfrm>
    </dsp:sp>
    <dsp:sp modelId="{664F049D-A2C8-4763-A2B9-9495F3015B2B}">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kern="1200" dirty="0" err="1"/>
            <a:t>Cours</a:t>
          </a:r>
          <a:r>
            <a:rPr lang="en-CA" sz="1000" kern="1200" dirty="0"/>
            <a:t> de langue ALS/FLS</a:t>
          </a:r>
        </a:p>
      </dsp:txBody>
      <dsp:txXfrm>
        <a:off x="2406264" y="514280"/>
        <a:ext cx="900446" cy="900446"/>
      </dsp:txXfrm>
    </dsp:sp>
    <dsp:sp modelId="{66B987AB-946C-424A-BCAF-300DDFC7D980}">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694502" y="747359"/>
        <a:ext cx="542786" cy="434288"/>
      </dsp:txXfrm>
    </dsp:sp>
    <dsp:sp modelId="{0313F758-1508-402B-9296-BC0284CA59AD}">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kern="1200" dirty="0" err="1"/>
            <a:t>Établissement</a:t>
          </a:r>
          <a:r>
            <a:rPr lang="en-CA" sz="1000" kern="1200" dirty="0"/>
            <a:t> et </a:t>
          </a:r>
          <a:r>
            <a:rPr lang="en-CA" sz="1000" kern="1200" dirty="0" err="1"/>
            <a:t>intégration</a:t>
          </a:r>
          <a:r>
            <a:rPr lang="en-CA" sz="1000" kern="1200" dirty="0"/>
            <a:t> </a:t>
          </a:r>
          <a:r>
            <a:rPr lang="en-CA" sz="1000" kern="1200" dirty="0" err="1"/>
            <a:t>accélérés</a:t>
          </a:r>
          <a:endParaRPr lang="en-CA" sz="1000" kern="1200" dirty="0"/>
        </a:p>
      </dsp:txBody>
      <dsp:txXfrm>
        <a:off x="4625079" y="514280"/>
        <a:ext cx="900446" cy="900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bg1"/>
              </a:solidFill>
            </a:rPr>
            <a:t>Portail</a:t>
          </a:r>
          <a:r>
            <a:rPr lang="en-CA" sz="1000" b="1" kern="1200" dirty="0">
              <a:solidFill>
                <a:schemeClr val="bg1"/>
              </a:solidFill>
            </a:rPr>
            <a:t> </a:t>
          </a:r>
          <a:r>
            <a:rPr lang="en-CA" sz="1000" b="1" kern="1200" dirty="0" err="1">
              <a:solidFill>
                <a:schemeClr val="bg1"/>
              </a:solidFill>
            </a:rPr>
            <a:t>d’immigration</a:t>
          </a:r>
          <a:r>
            <a:rPr lang="en-CA" sz="1000" b="1" kern="1200" dirty="0">
              <a:solidFill>
                <a:schemeClr val="bg1"/>
              </a:solidFill>
            </a:rPr>
            <a:t> </a:t>
          </a:r>
          <a:r>
            <a:rPr lang="en-CA" sz="1000" b="1" kern="1200" dirty="0" smtClean="0">
              <a:solidFill>
                <a:schemeClr val="bg1"/>
              </a:solidFill>
            </a:rPr>
            <a:t>municipal</a:t>
          </a:r>
          <a:endParaRPr lang="en-CA" sz="10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CA" sz="1300" kern="1200"/>
        </a:p>
      </dsp:txBody>
      <dsp:txXfrm>
        <a:off x="1475687" y="877645"/>
        <a:ext cx="542786" cy="173716"/>
      </dsp:txXfrm>
    </dsp:sp>
    <dsp:sp modelId="{CC08DF5D-D34B-4816-859A-C1A53022436C}">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tx2"/>
              </a:solidFill>
            </a:rPr>
            <a:t>Cours</a:t>
          </a:r>
          <a:r>
            <a:rPr lang="en-CA" sz="1000" b="1" kern="1200" dirty="0">
              <a:solidFill>
                <a:schemeClr val="tx2"/>
              </a:solidFill>
            </a:rPr>
            <a:t> de langue ALS/FLS</a:t>
          </a:r>
        </a:p>
      </dsp:txBody>
      <dsp:txXfrm>
        <a:off x="2406264" y="514280"/>
        <a:ext cx="900446" cy="900446"/>
      </dsp:txXfrm>
    </dsp:sp>
    <dsp:sp modelId="{B14AECA8-1914-4B18-BA7F-90EB084B7A9D}">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a:off x="3694502" y="747359"/>
        <a:ext cx="542786" cy="434288"/>
      </dsp:txXfrm>
    </dsp:sp>
    <dsp:sp modelId="{477DC672-CA25-4A4F-8273-C6BF98AFC696}">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kern="1200" dirty="0" err="1"/>
            <a:t>Établissement</a:t>
          </a:r>
          <a:r>
            <a:rPr lang="en-CA" sz="1000" kern="1200" dirty="0"/>
            <a:t> et </a:t>
          </a:r>
          <a:r>
            <a:rPr lang="en-CA" sz="1000" kern="1200" dirty="0" err="1"/>
            <a:t>intégration</a:t>
          </a:r>
          <a:r>
            <a:rPr lang="en-CA" sz="1000" kern="1200" dirty="0"/>
            <a:t> </a:t>
          </a:r>
          <a:r>
            <a:rPr lang="en-CA" sz="1000" kern="1200" dirty="0" err="1"/>
            <a:t>accélérés</a:t>
          </a:r>
          <a:endParaRPr lang="en-CA" sz="1000" kern="1200" dirty="0"/>
        </a:p>
      </dsp:txBody>
      <dsp:txXfrm>
        <a:off x="4625079" y="514280"/>
        <a:ext cx="900446" cy="900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bg1"/>
              </a:solidFill>
            </a:rPr>
            <a:t>Portail</a:t>
          </a:r>
          <a:r>
            <a:rPr lang="en-CA" sz="1000" b="1" kern="1200" dirty="0">
              <a:solidFill>
                <a:schemeClr val="bg1"/>
              </a:solidFill>
            </a:rPr>
            <a:t> </a:t>
          </a:r>
          <a:r>
            <a:rPr lang="en-CA" sz="1000" b="1" kern="1200" dirty="0" err="1">
              <a:solidFill>
                <a:schemeClr val="bg1"/>
              </a:solidFill>
            </a:rPr>
            <a:t>d’immigration</a:t>
          </a:r>
          <a:r>
            <a:rPr lang="en-CA" sz="1000" b="1" kern="1200" dirty="0">
              <a:solidFill>
                <a:schemeClr val="bg1"/>
              </a:solidFill>
            </a:rPr>
            <a:t> </a:t>
          </a:r>
          <a:r>
            <a:rPr lang="en-CA" sz="1000" b="1" kern="1200" dirty="0" smtClean="0">
              <a:solidFill>
                <a:schemeClr val="bg1"/>
              </a:solidFill>
            </a:rPr>
            <a:t>municipal</a:t>
          </a:r>
          <a:endParaRPr lang="en-CA" sz="10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CA" sz="1300" kern="1200"/>
        </a:p>
      </dsp:txBody>
      <dsp:txXfrm>
        <a:off x="1475687" y="877645"/>
        <a:ext cx="542786" cy="173716"/>
      </dsp:txXfrm>
    </dsp:sp>
    <dsp:sp modelId="{3C9E9C0E-7E2B-488D-ACDD-5AF7C1022063}">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tx2"/>
              </a:solidFill>
            </a:rPr>
            <a:t>Cours</a:t>
          </a:r>
          <a:r>
            <a:rPr lang="en-CA" sz="1000" b="1" kern="1200" dirty="0">
              <a:solidFill>
                <a:schemeClr val="tx2"/>
              </a:solidFill>
            </a:rPr>
            <a:t> de langue ALS/FLS</a:t>
          </a:r>
        </a:p>
      </dsp:txBody>
      <dsp:txXfrm>
        <a:off x="2406264" y="514280"/>
        <a:ext cx="900446" cy="900446"/>
      </dsp:txXfrm>
    </dsp:sp>
    <dsp:sp modelId="{82BCF259-5434-4FE9-85A5-36E0408A1321}">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a:off x="3694502" y="747359"/>
        <a:ext cx="542786" cy="434288"/>
      </dsp:txXfrm>
    </dsp:sp>
    <dsp:sp modelId="{0ECF3861-C258-44BC-905B-C0BB6FE7998B}">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kern="1200" dirty="0" err="1"/>
            <a:t>Établissement</a:t>
          </a:r>
          <a:r>
            <a:rPr lang="en-CA" sz="1000" kern="1200" dirty="0"/>
            <a:t> et </a:t>
          </a:r>
          <a:r>
            <a:rPr lang="en-CA" sz="1000" kern="1200" dirty="0" err="1"/>
            <a:t>intégration</a:t>
          </a:r>
          <a:r>
            <a:rPr lang="en-CA" sz="1000" kern="1200" dirty="0"/>
            <a:t> </a:t>
          </a:r>
          <a:r>
            <a:rPr lang="en-CA" sz="1000" kern="1200" dirty="0" err="1"/>
            <a:t>accélérés</a:t>
          </a:r>
          <a:endParaRPr lang="en-CA" sz="1000" kern="1200" dirty="0"/>
        </a:p>
      </dsp:txBody>
      <dsp:txXfrm>
        <a:off x="4625079" y="514280"/>
        <a:ext cx="900446" cy="900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bg1"/>
              </a:solidFill>
            </a:rPr>
            <a:t>Portail</a:t>
          </a:r>
          <a:r>
            <a:rPr lang="en-CA" sz="1000" b="1" kern="1200" dirty="0">
              <a:solidFill>
                <a:schemeClr val="bg1"/>
              </a:solidFill>
            </a:rPr>
            <a:t> </a:t>
          </a:r>
          <a:r>
            <a:rPr lang="en-CA" sz="1000" b="1" kern="1200" dirty="0" err="1">
              <a:solidFill>
                <a:schemeClr val="bg1"/>
              </a:solidFill>
            </a:rPr>
            <a:t>d’immigration</a:t>
          </a:r>
          <a:r>
            <a:rPr lang="en-CA" sz="1000" b="1" kern="1200" dirty="0">
              <a:solidFill>
                <a:schemeClr val="bg1"/>
              </a:solidFill>
            </a:rPr>
            <a:t> </a:t>
          </a:r>
          <a:r>
            <a:rPr lang="en-CA" sz="1000" b="1" kern="1200" dirty="0" smtClean="0">
              <a:solidFill>
                <a:schemeClr val="bg1"/>
              </a:solidFill>
            </a:rPr>
            <a:t>municipal</a:t>
          </a:r>
          <a:endParaRPr lang="en-CA" sz="10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CA" sz="1300" kern="1200"/>
        </a:p>
      </dsp:txBody>
      <dsp:txXfrm>
        <a:off x="1475687" y="877645"/>
        <a:ext cx="542786" cy="173716"/>
      </dsp:txXfrm>
    </dsp:sp>
    <dsp:sp modelId="{B48768F3-658A-49D8-9C06-2B34DC17CA97}">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tx2"/>
              </a:solidFill>
            </a:rPr>
            <a:t>Cours</a:t>
          </a:r>
          <a:r>
            <a:rPr lang="en-CA" sz="1000" b="1" kern="1200" dirty="0">
              <a:solidFill>
                <a:schemeClr val="tx2"/>
              </a:solidFill>
            </a:rPr>
            <a:t> de langue ALS/FLS</a:t>
          </a:r>
        </a:p>
      </dsp:txBody>
      <dsp:txXfrm>
        <a:off x="2406264" y="514280"/>
        <a:ext cx="900446" cy="900446"/>
      </dsp:txXfrm>
    </dsp:sp>
    <dsp:sp modelId="{CCAC1745-7B2D-4714-AEAA-98A3C2973BBE}">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a:off x="3694502" y="747359"/>
        <a:ext cx="542786" cy="434288"/>
      </dsp:txXfrm>
    </dsp:sp>
    <dsp:sp modelId="{412334D5-0854-40B0-86FA-3842C822B861}">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kern="1200" dirty="0" err="1"/>
            <a:t>Établissement</a:t>
          </a:r>
          <a:r>
            <a:rPr lang="en-CA" sz="1000" kern="1200" dirty="0"/>
            <a:t> et </a:t>
          </a:r>
          <a:r>
            <a:rPr lang="en-CA" sz="1000" kern="1200" dirty="0" err="1"/>
            <a:t>intégration</a:t>
          </a:r>
          <a:r>
            <a:rPr lang="en-CA" sz="1000" kern="1200" dirty="0"/>
            <a:t> </a:t>
          </a:r>
          <a:r>
            <a:rPr lang="en-CA" sz="1000" kern="1200" dirty="0" err="1"/>
            <a:t>accélérés</a:t>
          </a:r>
          <a:endParaRPr lang="en-CA" sz="1000" kern="1200" dirty="0"/>
        </a:p>
      </dsp:txBody>
      <dsp:txXfrm>
        <a:off x="4625079" y="514280"/>
        <a:ext cx="900446" cy="900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bg1"/>
              </a:solidFill>
            </a:rPr>
            <a:t>Portail</a:t>
          </a:r>
          <a:r>
            <a:rPr lang="en-CA" sz="1000" b="1" kern="1200" dirty="0">
              <a:solidFill>
                <a:schemeClr val="bg1"/>
              </a:solidFill>
            </a:rPr>
            <a:t> </a:t>
          </a:r>
          <a:r>
            <a:rPr lang="en-CA" sz="1000" b="1" kern="1200" dirty="0" err="1">
              <a:solidFill>
                <a:schemeClr val="bg1"/>
              </a:solidFill>
            </a:rPr>
            <a:t>d’immigration</a:t>
          </a:r>
          <a:r>
            <a:rPr lang="en-CA" sz="1000" b="1" kern="1200" dirty="0">
              <a:solidFill>
                <a:schemeClr val="bg1"/>
              </a:solidFill>
            </a:rPr>
            <a:t> </a:t>
          </a:r>
          <a:r>
            <a:rPr lang="en-CA" sz="1000" b="1" kern="1200" dirty="0" smtClean="0">
              <a:solidFill>
                <a:schemeClr val="bg1"/>
              </a:solidFill>
            </a:rPr>
            <a:t>municipal</a:t>
          </a:r>
          <a:endParaRPr lang="en-CA" sz="10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CA" sz="1300" kern="1200"/>
        </a:p>
      </dsp:txBody>
      <dsp:txXfrm>
        <a:off x="1475687" y="877645"/>
        <a:ext cx="542786" cy="173716"/>
      </dsp:txXfrm>
    </dsp:sp>
    <dsp:sp modelId="{173BC213-529A-4803-9244-2DE7D56298E5}">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tx2"/>
              </a:solidFill>
            </a:rPr>
            <a:t>Cours</a:t>
          </a:r>
          <a:r>
            <a:rPr lang="en-CA" sz="1000" b="1" kern="1200" dirty="0">
              <a:solidFill>
                <a:schemeClr val="tx2"/>
              </a:solidFill>
            </a:rPr>
            <a:t> de langue ALS/FLS</a:t>
          </a:r>
        </a:p>
      </dsp:txBody>
      <dsp:txXfrm>
        <a:off x="2406264" y="514280"/>
        <a:ext cx="900446" cy="900446"/>
      </dsp:txXfrm>
    </dsp:sp>
    <dsp:sp modelId="{4FD9BD0D-E836-43EE-A765-8A36651ECD2D}">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a:off x="3694502" y="747359"/>
        <a:ext cx="542786" cy="434288"/>
      </dsp:txXfrm>
    </dsp:sp>
    <dsp:sp modelId="{C310C8BC-906E-40BB-B1D7-597FD31F5852}">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kern="1200" dirty="0" err="1"/>
            <a:t>Établissement</a:t>
          </a:r>
          <a:r>
            <a:rPr lang="en-CA" sz="1000" kern="1200" dirty="0"/>
            <a:t> et </a:t>
          </a:r>
          <a:r>
            <a:rPr lang="en-CA" sz="1000" kern="1200" dirty="0" err="1"/>
            <a:t>intégration</a:t>
          </a:r>
          <a:r>
            <a:rPr lang="en-CA" sz="1000" kern="1200" dirty="0"/>
            <a:t> </a:t>
          </a:r>
          <a:r>
            <a:rPr lang="en-CA" sz="1000" kern="1200" dirty="0" err="1"/>
            <a:t>accélérés</a:t>
          </a:r>
          <a:endParaRPr lang="en-CA" sz="1000" kern="1200" dirty="0"/>
        </a:p>
      </dsp:txBody>
      <dsp:txXfrm>
        <a:off x="4625079" y="514280"/>
        <a:ext cx="900446" cy="900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bg1"/>
              </a:solidFill>
            </a:rPr>
            <a:t>Portail</a:t>
          </a:r>
          <a:r>
            <a:rPr lang="en-CA" sz="1000" b="1" kern="1200" dirty="0">
              <a:solidFill>
                <a:schemeClr val="bg1"/>
              </a:solidFill>
            </a:rPr>
            <a:t> </a:t>
          </a:r>
          <a:r>
            <a:rPr lang="en-CA" sz="1000" b="1" kern="1200" dirty="0" err="1">
              <a:solidFill>
                <a:schemeClr val="bg1"/>
              </a:solidFill>
            </a:rPr>
            <a:t>d’immigration</a:t>
          </a:r>
          <a:r>
            <a:rPr lang="en-CA" sz="1000" b="1" kern="1200" dirty="0">
              <a:solidFill>
                <a:schemeClr val="bg1"/>
              </a:solidFill>
            </a:rPr>
            <a:t> </a:t>
          </a:r>
          <a:r>
            <a:rPr lang="en-CA" sz="1000" b="1" kern="1200" dirty="0" smtClean="0">
              <a:solidFill>
                <a:schemeClr val="bg1"/>
              </a:solidFill>
            </a:rPr>
            <a:t>municipal</a:t>
          </a:r>
          <a:endParaRPr lang="en-CA" sz="10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CA" sz="1300" kern="1200"/>
        </a:p>
      </dsp:txBody>
      <dsp:txXfrm>
        <a:off x="1475687" y="877645"/>
        <a:ext cx="542786" cy="173716"/>
      </dsp:txXfrm>
    </dsp:sp>
    <dsp:sp modelId="{1B6329DF-026A-4871-BE87-A3B752B6C2BC}">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b="1" kern="1200" dirty="0" err="1">
              <a:solidFill>
                <a:schemeClr val="tx2"/>
              </a:solidFill>
            </a:rPr>
            <a:t>Cours</a:t>
          </a:r>
          <a:r>
            <a:rPr lang="en-CA" sz="1000" b="1" kern="1200" dirty="0">
              <a:solidFill>
                <a:schemeClr val="tx2"/>
              </a:solidFill>
            </a:rPr>
            <a:t> de langue ALS/FLS</a:t>
          </a:r>
        </a:p>
      </dsp:txBody>
      <dsp:txXfrm>
        <a:off x="2406264" y="514280"/>
        <a:ext cx="900446" cy="900446"/>
      </dsp:txXfrm>
    </dsp:sp>
    <dsp:sp modelId="{DA6507C8-6AD2-4B3D-A10F-A25D31DE21CD}">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a:off x="3694502" y="747359"/>
        <a:ext cx="542786" cy="434288"/>
      </dsp:txXfrm>
    </dsp:sp>
    <dsp:sp modelId="{C2CA1052-8920-45AE-8AC2-464EDEEC8253}">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CA" sz="1000" kern="1200" dirty="0" err="1"/>
            <a:t>Établissement</a:t>
          </a:r>
          <a:r>
            <a:rPr lang="en-CA" sz="1000" kern="1200" dirty="0"/>
            <a:t> et </a:t>
          </a:r>
          <a:r>
            <a:rPr lang="en-CA" sz="1000" kern="1200" dirty="0" err="1"/>
            <a:t>intégration</a:t>
          </a:r>
          <a:r>
            <a:rPr lang="en-CA" sz="1000" kern="1200" dirty="0"/>
            <a:t> </a:t>
          </a:r>
          <a:r>
            <a:rPr lang="en-CA" sz="1000" kern="1200" dirty="0" err="1"/>
            <a:t>accélérés</a:t>
          </a:r>
          <a:endParaRPr lang="en-CA" sz="1000" kern="1200" dirty="0"/>
        </a:p>
      </dsp:txBody>
      <dsp:txXfrm>
        <a:off x="4625079" y="514280"/>
        <a:ext cx="900446" cy="900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1904" y="1472851"/>
          <a:ext cx="2524541" cy="2524541"/>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CA" sz="2100" b="1" kern="1200" dirty="0" err="1">
              <a:solidFill>
                <a:schemeClr val="bg1"/>
              </a:solidFill>
            </a:rPr>
            <a:t>Portail</a:t>
          </a:r>
          <a:r>
            <a:rPr lang="en-CA" sz="2100" b="1" kern="1200" dirty="0">
              <a:solidFill>
                <a:schemeClr val="bg1"/>
              </a:solidFill>
            </a:rPr>
            <a:t> </a:t>
          </a:r>
          <a:r>
            <a:rPr lang="en-CA" sz="2100" b="1" kern="1200" spc="-150" dirty="0" err="1">
              <a:solidFill>
                <a:schemeClr val="bg1"/>
              </a:solidFill>
            </a:rPr>
            <a:t>d’immigration</a:t>
          </a:r>
          <a:r>
            <a:rPr lang="en-CA" sz="2100" b="1" kern="1200" dirty="0">
              <a:solidFill>
                <a:schemeClr val="bg1"/>
              </a:solidFill>
            </a:rPr>
            <a:t> </a:t>
          </a:r>
          <a:r>
            <a:rPr lang="en-CA" sz="2100" b="1" kern="1200" dirty="0" smtClean="0">
              <a:solidFill>
                <a:schemeClr val="bg1"/>
              </a:solidFill>
            </a:rPr>
            <a:t>municipal</a:t>
          </a:r>
          <a:endParaRPr lang="en-CA" sz="2100" b="1" kern="1200" dirty="0">
            <a:solidFill>
              <a:schemeClr val="bg1"/>
            </a:solidFill>
          </a:endParaRPr>
        </a:p>
      </dsp:txBody>
      <dsp:txXfrm>
        <a:off x="371614" y="1842561"/>
        <a:ext cx="1785121" cy="1785121"/>
      </dsp:txXfrm>
    </dsp:sp>
    <dsp:sp modelId="{EE254383-6D7D-450F-A410-B6CF85192325}">
      <dsp:nvSpPr>
        <dsp:cNvPr id="0" name=""/>
        <dsp:cNvSpPr/>
      </dsp:nvSpPr>
      <dsp:spPr>
        <a:xfrm>
          <a:off x="2731439" y="2003005"/>
          <a:ext cx="1464234" cy="1464234"/>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a:off x="2925523" y="2562928"/>
        <a:ext cx="1076066" cy="344388"/>
      </dsp:txXfrm>
    </dsp:sp>
    <dsp:sp modelId="{0C27E806-2A4B-4E75-B0C3-CF05386C0834}">
      <dsp:nvSpPr>
        <dsp:cNvPr id="0" name=""/>
        <dsp:cNvSpPr/>
      </dsp:nvSpPr>
      <dsp:spPr>
        <a:xfrm>
          <a:off x="4400666" y="1472851"/>
          <a:ext cx="2524541" cy="2524541"/>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CA" sz="2100" b="1" kern="1200" dirty="0" err="1">
              <a:solidFill>
                <a:schemeClr val="bg1"/>
              </a:solidFill>
            </a:rPr>
            <a:t>Cours</a:t>
          </a:r>
          <a:r>
            <a:rPr lang="en-CA" sz="2100" b="1" kern="1200" dirty="0">
              <a:solidFill>
                <a:schemeClr val="bg1"/>
              </a:solidFill>
            </a:rPr>
            <a:t> de langue ALS/FLS</a:t>
          </a:r>
        </a:p>
      </dsp:txBody>
      <dsp:txXfrm>
        <a:off x="4770376" y="1842561"/>
        <a:ext cx="1785121" cy="1785121"/>
      </dsp:txXfrm>
    </dsp:sp>
    <dsp:sp modelId="{223C3990-0D35-45A7-9BD5-2E17FFD053B5}">
      <dsp:nvSpPr>
        <dsp:cNvPr id="0" name=""/>
        <dsp:cNvSpPr/>
      </dsp:nvSpPr>
      <dsp:spPr>
        <a:xfrm>
          <a:off x="7130200" y="2003005"/>
          <a:ext cx="1464234" cy="1464234"/>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7324284" y="2304637"/>
        <a:ext cx="1076066" cy="860970"/>
      </dsp:txXfrm>
    </dsp:sp>
    <dsp:sp modelId="{E11E972E-63A8-47E4-8593-7217518EE56D}">
      <dsp:nvSpPr>
        <dsp:cNvPr id="0" name=""/>
        <dsp:cNvSpPr/>
      </dsp:nvSpPr>
      <dsp:spPr>
        <a:xfrm>
          <a:off x="8799427" y="1472851"/>
          <a:ext cx="2524541" cy="2524541"/>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CA" sz="2100" kern="1200" dirty="0" err="1"/>
            <a:t>Établissement</a:t>
          </a:r>
          <a:r>
            <a:rPr lang="en-CA" sz="2100" kern="1200" dirty="0"/>
            <a:t> et </a:t>
          </a:r>
          <a:r>
            <a:rPr lang="en-CA" sz="2100" kern="1200" dirty="0" err="1"/>
            <a:t>intégration</a:t>
          </a:r>
          <a:r>
            <a:rPr lang="en-CA" sz="2100" kern="1200" dirty="0"/>
            <a:t> </a:t>
          </a:r>
          <a:r>
            <a:rPr lang="en-CA" sz="2100" kern="1200" dirty="0" err="1"/>
            <a:t>accélérés</a:t>
          </a:r>
          <a:endParaRPr lang="en-CA" sz="2100" kern="1200" dirty="0"/>
        </a:p>
      </dsp:txBody>
      <dsp:txXfrm>
        <a:off x="9169137" y="1842561"/>
        <a:ext cx="1785121" cy="17851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C97CA-814E-4F59-8076-7483EE2CBE52}">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0D7E73-0CA2-4DE1-A346-6052B2F6C445}">
      <dsp:nvSpPr>
        <dsp:cNvPr id="0" name=""/>
        <dsp:cNvSpPr/>
      </dsp:nvSpPr>
      <dsp:spPr>
        <a:xfrm>
          <a:off x="1672" y="1625600"/>
          <a:ext cx="1774031"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err="1"/>
            <a:t>Regroupement</a:t>
          </a:r>
          <a:r>
            <a:rPr lang="en-US" sz="1700" kern="1200" dirty="0"/>
            <a:t> des </a:t>
          </a:r>
          <a:r>
            <a:rPr lang="en-US" sz="1700" kern="1200" dirty="0" err="1"/>
            <a:t>descripteurs</a:t>
          </a:r>
          <a:r>
            <a:rPr lang="en-US" sz="1700" kern="1200" dirty="0"/>
            <a:t> « </a:t>
          </a:r>
          <a:r>
            <a:rPr lang="en-US" sz="1700" kern="1200" dirty="0" err="1"/>
            <a:t>peut</a:t>
          </a:r>
          <a:r>
            <a:rPr lang="en-US" sz="1700" kern="1200" dirty="0"/>
            <a:t> faire »</a:t>
          </a:r>
          <a:r>
            <a:rPr lang="pa-IN" sz="1700" kern="1200" dirty="0"/>
            <a:t> </a:t>
          </a:r>
          <a:r>
            <a:rPr lang="en-US" sz="1700" kern="1200" dirty="0"/>
            <a:t>(</a:t>
          </a:r>
          <a:r>
            <a:rPr lang="en-US" sz="1700" i="1" kern="1200" dirty="0"/>
            <a:t>CLB</a:t>
          </a:r>
          <a:r>
            <a:rPr lang="en-US" sz="1700" kern="1200" dirty="0"/>
            <a:t>, NCLC, CECR)</a:t>
          </a:r>
          <a:endParaRPr lang="en-CA" sz="1700" kern="1200" dirty="0"/>
        </a:p>
      </dsp:txBody>
      <dsp:txXfrm>
        <a:off x="88273" y="1712201"/>
        <a:ext cx="1600829" cy="1994264"/>
      </dsp:txXfrm>
    </dsp:sp>
    <dsp:sp modelId="{EDA72672-58E4-4170-B2DA-A2AAA935F5FB}">
      <dsp:nvSpPr>
        <dsp:cNvPr id="0" name=""/>
        <dsp:cNvSpPr/>
      </dsp:nvSpPr>
      <dsp:spPr>
        <a:xfrm>
          <a:off x="1864405" y="1625600"/>
          <a:ext cx="1774031"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err="1"/>
            <a:t>Besoins</a:t>
          </a:r>
          <a:r>
            <a:rPr lang="en-US" sz="1700" kern="1200" dirty="0"/>
            <a:t> de </a:t>
          </a:r>
          <a:r>
            <a:rPr lang="en-US" sz="1700" kern="1200" dirty="0" err="1"/>
            <a:t>l'apprenant</a:t>
          </a:r>
          <a:r>
            <a:rPr lang="en-US" sz="1700" kern="1200" dirty="0"/>
            <a:t> </a:t>
          </a:r>
          <a:r>
            <a:rPr lang="en-CA" sz="1700" kern="1200" dirty="0"/>
            <a:t> </a:t>
          </a:r>
        </a:p>
        <a:p>
          <a:pPr lvl="0" algn="ctr" defTabSz="755650">
            <a:lnSpc>
              <a:spcPct val="90000"/>
            </a:lnSpc>
            <a:spcBef>
              <a:spcPct val="0"/>
            </a:spcBef>
            <a:spcAft>
              <a:spcPct val="35000"/>
            </a:spcAft>
          </a:pPr>
          <a:r>
            <a:rPr lang="en-US" sz="1700" kern="1200" dirty="0"/>
            <a:t>(</a:t>
          </a:r>
          <a:r>
            <a:rPr lang="en-US" sz="1700" kern="1200" dirty="0" err="1"/>
            <a:t>Scénarios</a:t>
          </a:r>
          <a:r>
            <a:rPr lang="en-US" sz="1700" kern="1200" dirty="0"/>
            <a:t> </a:t>
          </a:r>
          <a:r>
            <a:rPr lang="en-US" sz="1700" kern="1200" dirty="0" err="1"/>
            <a:t>pertinents</a:t>
          </a:r>
          <a:r>
            <a:rPr lang="en-US" sz="1700" kern="1200" dirty="0"/>
            <a:t>, </a:t>
          </a:r>
          <a:r>
            <a:rPr lang="en-US" sz="1700" kern="1200" dirty="0" err="1"/>
            <a:t>utiles</a:t>
          </a:r>
          <a:r>
            <a:rPr lang="en-US" sz="1700" kern="1200" dirty="0"/>
            <a:t> et </a:t>
          </a:r>
          <a:r>
            <a:rPr lang="en-US" sz="1700" kern="1200" dirty="0" err="1"/>
            <a:t>réels</a:t>
          </a:r>
          <a:r>
            <a:rPr lang="en-US" sz="1700" kern="1200" dirty="0"/>
            <a:t>)</a:t>
          </a:r>
          <a:endParaRPr lang="en-CA" sz="1700" kern="1200" dirty="0"/>
        </a:p>
      </dsp:txBody>
      <dsp:txXfrm>
        <a:off x="1951006" y="1712201"/>
        <a:ext cx="1600829" cy="1994264"/>
      </dsp:txXfrm>
    </dsp:sp>
    <dsp:sp modelId="{EF5E94AE-534E-46A4-89AA-A9C9007026EF}">
      <dsp:nvSpPr>
        <dsp:cNvPr id="0" name=""/>
        <dsp:cNvSpPr/>
      </dsp:nvSpPr>
      <dsp:spPr>
        <a:xfrm>
          <a:off x="3727138" y="1625600"/>
          <a:ext cx="1774031"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err="1"/>
            <a:t>Portail</a:t>
          </a:r>
          <a:r>
            <a:rPr lang="en-CA" sz="1700" kern="1200" dirty="0"/>
            <a:t> </a:t>
          </a:r>
          <a:r>
            <a:rPr lang="en-CA" sz="1700" kern="1200" dirty="0" err="1"/>
            <a:t>d’immigration</a:t>
          </a:r>
          <a:r>
            <a:rPr lang="en-CA" sz="1700" kern="1200" dirty="0"/>
            <a:t> </a:t>
          </a:r>
          <a:r>
            <a:rPr lang="en-CA" sz="1700" kern="1200" dirty="0" smtClean="0"/>
            <a:t>municipal </a:t>
          </a:r>
          <a:endParaRPr lang="en-CA" sz="1700" kern="1200" dirty="0"/>
        </a:p>
        <a:p>
          <a:pPr lvl="0" algn="ctr" defTabSz="755650">
            <a:lnSpc>
              <a:spcPct val="90000"/>
            </a:lnSpc>
            <a:spcBef>
              <a:spcPct val="0"/>
            </a:spcBef>
            <a:spcAft>
              <a:spcPct val="35000"/>
            </a:spcAft>
          </a:pPr>
          <a:r>
            <a:rPr lang="en-CA" sz="1700" kern="1200" dirty="0"/>
            <a:t>(</a:t>
          </a:r>
          <a:r>
            <a:rPr lang="en-CA" sz="1700" kern="1200" dirty="0" err="1"/>
            <a:t>Ressources</a:t>
          </a:r>
          <a:r>
            <a:rPr lang="en-CA" sz="1700" kern="1200" dirty="0"/>
            <a:t> </a:t>
          </a:r>
          <a:r>
            <a:rPr lang="en-CA" sz="1700" kern="1200" dirty="0" err="1"/>
            <a:t>authentiques</a:t>
          </a:r>
          <a:r>
            <a:rPr lang="en-CA" sz="1700" kern="1200" dirty="0"/>
            <a:t>)</a:t>
          </a:r>
        </a:p>
      </dsp:txBody>
      <dsp:txXfrm>
        <a:off x="3813739" y="1712201"/>
        <a:ext cx="1600829" cy="1994264"/>
      </dsp:txXfrm>
    </dsp:sp>
    <dsp:sp modelId="{35DB23A6-CB1C-43B5-AAB4-2F1A22475F90}">
      <dsp:nvSpPr>
        <dsp:cNvPr id="0" name=""/>
        <dsp:cNvSpPr/>
      </dsp:nvSpPr>
      <dsp:spPr>
        <a:xfrm>
          <a:off x="5589870" y="1295115"/>
          <a:ext cx="2536456" cy="2828435"/>
        </a:xfrm>
        <a:prstGeom prst="round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CA" sz="3200" kern="1200" dirty="0" err="1"/>
            <a:t>Tâche</a:t>
          </a:r>
          <a:r>
            <a:rPr lang="en-CA" sz="3200" kern="1200" dirty="0"/>
            <a:t> </a:t>
          </a:r>
          <a:r>
            <a:rPr lang="en-CA" sz="3200" kern="1200" dirty="0" err="1" smtClean="0"/>
            <a:t>actionnelle</a:t>
          </a:r>
          <a:endParaRPr lang="en-CA" sz="3200" kern="1200" dirty="0"/>
        </a:p>
      </dsp:txBody>
      <dsp:txXfrm>
        <a:off x="5713690" y="1418935"/>
        <a:ext cx="2288816" cy="258079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1"/>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pt-PT"/>
          </a:p>
        </p:txBody>
      </p:sp>
      <p:sp>
        <p:nvSpPr>
          <p:cNvPr id="62467" name="Rectangle 3"/>
          <p:cNvSpPr>
            <a:spLocks noGrp="1" noChangeArrowheads="1"/>
          </p:cNvSpPr>
          <p:nvPr>
            <p:ph type="dt" sz="quarter" idx="1"/>
          </p:nvPr>
        </p:nvSpPr>
        <p:spPr bwMode="auto">
          <a:xfrm>
            <a:off x="4143375" y="1"/>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fld id="{2ECCDCEF-7039-4CB4-B5D7-A855A8162F66}" type="datetimeFigureOut">
              <a:rPr lang="en-US" altLang="pt-PT"/>
              <a:pPr/>
              <a:t>10/25/2017</a:t>
            </a:fld>
            <a:endParaRPr lang="en-US" altLang="pt-PT"/>
          </a:p>
        </p:txBody>
      </p:sp>
      <p:sp>
        <p:nvSpPr>
          <p:cNvPr id="62468" name="Rectangle 4"/>
          <p:cNvSpPr>
            <a:spLocks noGrp="1" noChangeArrowheads="1"/>
          </p:cNvSpPr>
          <p:nvPr>
            <p:ph type="ftr" sz="quarter" idx="2"/>
          </p:nvPr>
        </p:nvSpPr>
        <p:spPr bwMode="auto">
          <a:xfrm>
            <a:off x="0" y="9120189"/>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pt-PT"/>
          </a:p>
        </p:txBody>
      </p:sp>
      <p:sp>
        <p:nvSpPr>
          <p:cNvPr id="62469" name="Rectangle 5"/>
          <p:cNvSpPr>
            <a:spLocks noGrp="1" noChangeArrowheads="1"/>
          </p:cNvSpPr>
          <p:nvPr>
            <p:ph type="sldNum" sz="quarter" idx="3"/>
          </p:nvPr>
        </p:nvSpPr>
        <p:spPr bwMode="auto">
          <a:xfrm>
            <a:off x="4143375" y="9120189"/>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AEC1160-95A5-4162-BC58-E0913A2A7E71}" type="slidenum">
              <a:rPr lang="en-US" altLang="pt-PT"/>
              <a:pPr/>
              <a:t>‹#›</a:t>
            </a:fld>
            <a:endParaRPr lang="en-US" altLang="pt-PT"/>
          </a:p>
        </p:txBody>
      </p:sp>
    </p:spTree>
    <p:extLst>
      <p:ext uri="{BB962C8B-B14F-4D97-AF65-F5344CB8AC3E}">
        <p14:creationId xmlns:p14="http://schemas.microsoft.com/office/powerpoint/2010/main" val="593476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70238" cy="481013"/>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375" y="2"/>
            <a:ext cx="3170238" cy="481013"/>
          </a:xfrm>
          <a:prstGeom prst="rect">
            <a:avLst/>
          </a:prstGeom>
        </p:spPr>
        <p:txBody>
          <a:bodyPr vert="horz" lIns="96661" tIns="48331" rIns="96661" bIns="48331" rtlCol="0"/>
          <a:lstStyle>
            <a:lvl1pPr algn="r" eaLnBrk="1" fontAlgn="auto" hangingPunct="1">
              <a:spcBef>
                <a:spcPts val="0"/>
              </a:spcBef>
              <a:spcAft>
                <a:spcPts val="0"/>
              </a:spcAft>
              <a:defRPr sz="1300" smtClean="0">
                <a:latin typeface="+mn-lt"/>
              </a:defRPr>
            </a:lvl1pPr>
          </a:lstStyle>
          <a:p>
            <a:pPr>
              <a:defRPr/>
            </a:pPr>
            <a:fld id="{B825BA1B-5573-43B4-86D5-B06C53F03327}" type="datetimeFigureOut">
              <a:rPr lang="en-US"/>
              <a:pPr>
                <a:defRPr/>
              </a:pPr>
              <a:t>10/25/2017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9" y="4621214"/>
            <a:ext cx="5851525" cy="377983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6661" tIns="48331" rIns="96661" bIns="48331" rtlCol="0" anchor="b"/>
          <a:lstStyle>
            <a:lvl1pPr algn="r" eaLnBrk="1" fontAlgn="auto" hangingPunct="1">
              <a:spcBef>
                <a:spcPts val="0"/>
              </a:spcBef>
              <a:spcAft>
                <a:spcPts val="0"/>
              </a:spcAft>
              <a:defRPr sz="1300" smtClean="0">
                <a:latin typeface="+mn-lt"/>
              </a:defRPr>
            </a:lvl1pPr>
          </a:lstStyle>
          <a:p>
            <a:pPr>
              <a:defRPr/>
            </a:pPr>
            <a:fld id="{96614B79-B23B-4A9A-B9D3-73EB23059A88}" type="slidenum">
              <a:rPr lang="en-US"/>
              <a:pPr>
                <a:defRPr/>
              </a:pPr>
              <a:t>‹#›</a:t>
            </a:fld>
            <a:endParaRPr lang="en-US"/>
          </a:p>
        </p:txBody>
      </p:sp>
    </p:spTree>
    <p:extLst>
      <p:ext uri="{BB962C8B-B14F-4D97-AF65-F5344CB8AC3E}">
        <p14:creationId xmlns:p14="http://schemas.microsoft.com/office/powerpoint/2010/main" val="4023154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CA" altLang="pt-PT">
                <a:solidFill>
                  <a:srgbClr val="000000"/>
                </a:solidFill>
              </a:rPr>
              <a:t>FORMATION POUR LES ENSEIGNANTS</a:t>
            </a:r>
          </a:p>
          <a:p>
            <a:pPr>
              <a:spcBef>
                <a:spcPct val="0"/>
              </a:spcBef>
            </a:pPr>
            <a:endParaRPr lang="fr-CA" altLang="pt-PT">
              <a:solidFill>
                <a:srgbClr val="000000"/>
              </a:solidFill>
            </a:endParaRPr>
          </a:p>
          <a:p>
            <a:pPr>
              <a:spcBef>
                <a:spcPct val="0"/>
              </a:spcBef>
            </a:pPr>
            <a:r>
              <a:rPr lang="fr-FR" altLang="pt-PT">
                <a:solidFill>
                  <a:srgbClr val="000000"/>
                </a:solidFill>
              </a:rPr>
              <a:t>Un des principaux éléments pour la réussite de ce projet est la formation des enseignants.  Un diaporama (présenté ici) a d'ailleurs été créé à cet effet.</a:t>
            </a:r>
            <a:endParaRPr lang="fr-CA" altLang="pt-PT">
              <a:solidFill>
                <a:srgbClr val="000000"/>
              </a:solidFill>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a:t>
            </a:r>
          </a:p>
        </p:txBody>
      </p:sp>
    </p:spTree>
    <p:extLst>
      <p:ext uri="{BB962C8B-B14F-4D97-AF65-F5344CB8AC3E}">
        <p14:creationId xmlns:p14="http://schemas.microsoft.com/office/powerpoint/2010/main" val="257662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Les tâches sont des actions accomplies par des apprenants qui utilisent leurs compétences pour atteindre un résultat donné.</a:t>
            </a:r>
          </a:p>
          <a:p>
            <a:pPr>
              <a:spcBef>
                <a:spcPct val="0"/>
              </a:spcBef>
            </a:pPr>
            <a:endParaRPr lang="en-CA" altLang="pt-PT" dirty="0">
              <a:solidFill>
                <a:srgbClr val="000000"/>
              </a:solidFill>
            </a:endParaRPr>
          </a:p>
          <a:p>
            <a:pPr>
              <a:spcBef>
                <a:spcPct val="0"/>
              </a:spcBef>
            </a:pPr>
            <a:r>
              <a:rPr lang="fr-FR" altLang="pt-PT" dirty="0">
                <a:solidFill>
                  <a:srgbClr val="000000"/>
                </a:solidFill>
              </a:rPr>
              <a:t>L'APT inclut l'apprentissage dans la préparation et la réalisation de tâches simulées dans le cadre du cours en liant les activités faites en classe à des expériences de la vie réelle.</a:t>
            </a:r>
          </a:p>
          <a:p>
            <a:pPr>
              <a:spcBef>
                <a:spcPct val="0"/>
              </a:spcBef>
            </a:pPr>
            <a:endParaRPr lang="en-CA" altLang="pt-PT" dirty="0">
              <a:solidFill>
                <a:srgbClr val="000000"/>
              </a:solidFill>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10</a:t>
            </a:r>
          </a:p>
        </p:txBody>
      </p:sp>
    </p:spTree>
    <p:extLst>
      <p:ext uri="{BB962C8B-B14F-4D97-AF65-F5344CB8AC3E}">
        <p14:creationId xmlns:p14="http://schemas.microsoft.com/office/powerpoint/2010/main" val="348132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a:solidFill>
                  <a:srgbClr val="000000"/>
                </a:solidFill>
              </a:rPr>
              <a:t>L'APT est particulièrement important dans un cours d'ALS/de FLS pour les nouveaux arrivants puisqu'il propose une structure adaptée à l'acquisition des compétences nécessaires pour atteindre les objectifs requis pour un établissement et une intégration efficaces au sein de la communauté, par exemple, acheter des produits alimentaires et parler à l'enseignant de son enfant.</a:t>
            </a:r>
          </a:p>
          <a:p>
            <a:pPr>
              <a:spcBef>
                <a:spcPct val="0"/>
              </a:spcBef>
            </a:pPr>
            <a:endParaRPr lang="en-CA" altLang="pt-PT">
              <a:solidFill>
                <a:srgbClr val="000000"/>
              </a:solidFill>
            </a:endParaRPr>
          </a:p>
          <a:p>
            <a:pPr>
              <a:spcBef>
                <a:spcPct val="0"/>
              </a:spcBef>
            </a:pPr>
            <a:r>
              <a:rPr lang="fr-FR" altLang="pt-PT">
                <a:solidFill>
                  <a:srgbClr val="000000"/>
                </a:solidFill>
              </a:rPr>
              <a:t>L'APT permet aux apprenants de se préparer à des tâches et de les simuler dans un environnement sûr et propice à l'apprentissage avant d'accomplir ces tâches dans le monde réel. </a:t>
            </a:r>
          </a:p>
          <a:p>
            <a:pPr>
              <a:spcBef>
                <a:spcPct val="0"/>
              </a:spcBef>
            </a:pPr>
            <a:endParaRPr lang="en-CA" altLang="pt-PT">
              <a:solidFill>
                <a:srgbClr val="000000"/>
              </a:solidFill>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11</a:t>
            </a:r>
          </a:p>
        </p:txBody>
      </p:sp>
    </p:spTree>
    <p:extLst>
      <p:ext uri="{BB962C8B-B14F-4D97-AF65-F5344CB8AC3E}">
        <p14:creationId xmlns:p14="http://schemas.microsoft.com/office/powerpoint/2010/main" val="257541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fr-FR" altLang="pt-PT" dirty="0">
                <a:solidFill>
                  <a:srgbClr val="000000"/>
                </a:solidFill>
              </a:rPr>
              <a:t>Les </a:t>
            </a:r>
            <a:r>
              <a:rPr lang="fr-FR" altLang="pt-PT" i="1" dirty="0">
                <a:solidFill>
                  <a:srgbClr val="000000"/>
                </a:solidFill>
              </a:rPr>
              <a:t>Canadian </a:t>
            </a:r>
            <a:r>
              <a:rPr lang="fr-FR" altLang="pt-PT" i="1" dirty="0" err="1">
                <a:solidFill>
                  <a:srgbClr val="000000"/>
                </a:solidFill>
              </a:rPr>
              <a:t>Language</a:t>
            </a:r>
            <a:r>
              <a:rPr lang="fr-FR" altLang="pt-PT" i="1" dirty="0">
                <a:solidFill>
                  <a:srgbClr val="000000"/>
                </a:solidFill>
              </a:rPr>
              <a:t> Benchmarks (CLB</a:t>
            </a:r>
            <a:r>
              <a:rPr lang="fr-FR" altLang="pt-PT" dirty="0">
                <a:solidFill>
                  <a:srgbClr val="000000"/>
                </a:solidFill>
              </a:rPr>
              <a:t>) sont la norme nationale utilisée dans les cours d'ALS pour les nouveaux arrivants d'âge adulte en Ontario et partout ailleurs au Canada. Il s'agit d'un cadre de référence pour l'apprentissage, l'enseignement, la programmation et l'évaluation des langues au Canada.</a:t>
            </a:r>
          </a:p>
          <a:p>
            <a:pPr>
              <a:spcBef>
                <a:spcPct val="0"/>
              </a:spcBef>
            </a:pPr>
            <a:endParaRPr lang="en-CA" altLang="pt-PT" dirty="0">
              <a:solidFill>
                <a:srgbClr val="000000"/>
              </a:solidFill>
            </a:endParaRPr>
          </a:p>
          <a:p>
            <a:pPr>
              <a:spcBef>
                <a:spcPct val="0"/>
              </a:spcBef>
            </a:pPr>
            <a:r>
              <a:rPr lang="fr-FR" altLang="pt-PT" dirty="0">
                <a:solidFill>
                  <a:srgbClr val="000000"/>
                </a:solidFill>
              </a:rPr>
              <a:t>Les </a:t>
            </a:r>
            <a:r>
              <a:rPr lang="fr-FR" altLang="pt-PT" i="0" dirty="0">
                <a:solidFill>
                  <a:srgbClr val="000000"/>
                </a:solidFill>
              </a:rPr>
              <a:t>Niveaux de compétence linguistique canadiens (NCLC) </a:t>
            </a:r>
            <a:r>
              <a:rPr lang="fr-FR" altLang="pt-PT" dirty="0">
                <a:solidFill>
                  <a:srgbClr val="000000"/>
                </a:solidFill>
              </a:rPr>
              <a:t>sont une norme identique (et non une traduction) utilisée dans les cours de FLS pour les nouveaux arrivants d'âge adulte en Ontario et partout ailleurs au Canada.</a:t>
            </a:r>
          </a:p>
          <a:p>
            <a:pPr>
              <a:spcBef>
                <a:spcPct val="0"/>
              </a:spcBef>
            </a:pPr>
            <a:endParaRPr lang="en-CA" altLang="pt-PT" dirty="0">
              <a:solidFill>
                <a:srgbClr val="000000"/>
              </a:solidFill>
            </a:endParaRPr>
          </a:p>
          <a:p>
            <a:pPr>
              <a:spcBef>
                <a:spcPct val="0"/>
              </a:spcBef>
            </a:pPr>
            <a:r>
              <a:rPr lang="fr-FR" altLang="pt-PT" dirty="0">
                <a:solidFill>
                  <a:srgbClr val="000000"/>
                </a:solidFill>
              </a:rPr>
              <a:t>Les deux normes susmentionnées sont inspirées de l'approche actionnelle et l'apprentissage </a:t>
            </a:r>
            <a:r>
              <a:rPr lang="fr-FR" altLang="pt-PT" dirty="0" smtClean="0">
                <a:solidFill>
                  <a:srgbClr val="000000"/>
                </a:solidFill>
              </a:rPr>
              <a:t>par les</a:t>
            </a:r>
            <a:r>
              <a:rPr lang="fr-FR" altLang="pt-PT" baseline="0" dirty="0" smtClean="0">
                <a:solidFill>
                  <a:srgbClr val="000000"/>
                </a:solidFill>
              </a:rPr>
              <a:t> </a:t>
            </a:r>
            <a:r>
              <a:rPr lang="fr-FR" altLang="pt-PT" dirty="0" smtClean="0">
                <a:solidFill>
                  <a:srgbClr val="000000"/>
                </a:solidFill>
              </a:rPr>
              <a:t>tâches</a:t>
            </a:r>
            <a:r>
              <a:rPr lang="fr-FR" altLang="pt-PT" dirty="0">
                <a:solidFill>
                  <a:srgbClr val="000000"/>
                </a:solidFill>
              </a:rPr>
              <a:t>.</a:t>
            </a:r>
          </a:p>
          <a:p>
            <a:pPr>
              <a:spcBef>
                <a:spcPct val="0"/>
              </a:spcBef>
            </a:pPr>
            <a:endParaRPr lang="en-CA" altLang="pt-PT" dirty="0">
              <a:solidFill>
                <a:srgbClr val="000000"/>
              </a:solidFill>
            </a:endParaRPr>
          </a:p>
          <a:p>
            <a:pPr>
              <a:spcBef>
                <a:spcPct val="0"/>
              </a:spcBef>
            </a:pPr>
            <a:r>
              <a:rPr lang="fr-FR" altLang="pt-PT" dirty="0">
                <a:solidFill>
                  <a:srgbClr val="000000"/>
                </a:solidFill>
              </a:rPr>
              <a:t>Les principes directeurs de ces normes sont (NCLC, 2012) :</a:t>
            </a:r>
          </a:p>
          <a:p>
            <a:pPr>
              <a:spcBef>
                <a:spcPct val="0"/>
              </a:spcBef>
              <a:buFontTx/>
              <a:buChar char="•"/>
            </a:pPr>
            <a:r>
              <a:rPr lang="fr-FR" altLang="pt-PT" b="1" dirty="0">
                <a:solidFill>
                  <a:srgbClr val="000000"/>
                </a:solidFill>
              </a:rPr>
              <a:t>Axés sur les compétences </a:t>
            </a:r>
            <a:r>
              <a:rPr lang="fr-FR" altLang="pt-PT" dirty="0">
                <a:solidFill>
                  <a:srgbClr val="000000"/>
                </a:solidFill>
              </a:rPr>
              <a:t>-« Les descripteurs de compétences clés indiquent les actes de communication que peut accomplir une personne en français. On peut interpréter des descripteurs de compétences clés comme application concrète des connaissances de la langue française d'un apprenant ou de tout autre utilisateur </a:t>
            </a:r>
            <a:r>
              <a:rPr lang="fr-FR" altLang="pt-PT" dirty="0" smtClean="0">
                <a:solidFill>
                  <a:srgbClr val="000000"/>
                </a:solidFill>
              </a:rPr>
              <a:t>de la langue.</a:t>
            </a:r>
            <a:r>
              <a:rPr lang="fr-FR" altLang="pt-PT" dirty="0">
                <a:solidFill>
                  <a:srgbClr val="000000"/>
                </a:solidFill>
              </a:rPr>
              <a:t> »</a:t>
            </a:r>
          </a:p>
          <a:p>
            <a:pPr>
              <a:spcBef>
                <a:spcPct val="0"/>
              </a:spcBef>
              <a:buFontTx/>
              <a:buChar char="•"/>
            </a:pPr>
            <a:r>
              <a:rPr lang="fr-FR" altLang="pt-PT" b="1" dirty="0">
                <a:solidFill>
                  <a:srgbClr val="000000"/>
                </a:solidFill>
              </a:rPr>
              <a:t>Axés sur les apprenants</a:t>
            </a:r>
            <a:r>
              <a:rPr lang="fr-FR" altLang="pt-PT" dirty="0">
                <a:solidFill>
                  <a:srgbClr val="000000"/>
                </a:solidFill>
              </a:rPr>
              <a:t> – « Les </a:t>
            </a:r>
            <a:r>
              <a:rPr lang="fr-FR" altLang="pt-PT" dirty="0" smtClean="0">
                <a:solidFill>
                  <a:srgbClr val="000000"/>
                </a:solidFill>
              </a:rPr>
              <a:t>compétences clés décrites </a:t>
            </a:r>
            <a:r>
              <a:rPr lang="fr-FR" altLang="pt-PT" dirty="0">
                <a:solidFill>
                  <a:srgbClr val="000000"/>
                </a:solidFill>
              </a:rPr>
              <a:t>dans les NCLC doivent être intégrées à des tâches et à des contextes définis, pertinents et compréhensibles pour l'apprenant, mais également adaptés à ses capacités et à son style d'apprentissage. »</a:t>
            </a:r>
          </a:p>
          <a:p>
            <a:pPr>
              <a:spcBef>
                <a:spcPct val="0"/>
              </a:spcBef>
              <a:buFontTx/>
              <a:buChar char="•"/>
            </a:pPr>
            <a:r>
              <a:rPr lang="fr-FR" altLang="pt-PT" b="1" dirty="0">
                <a:solidFill>
                  <a:srgbClr val="000000"/>
                </a:solidFill>
              </a:rPr>
              <a:t>Axés sur les tâches</a:t>
            </a:r>
            <a:r>
              <a:rPr lang="fr-FR" altLang="pt-PT" dirty="0">
                <a:solidFill>
                  <a:srgbClr val="000000"/>
                </a:solidFill>
              </a:rPr>
              <a:t> – « L'utilisation de la langue dans un cadre de communication authentique pour atteindre un objectif précis, dans un contexte particulier. » </a:t>
            </a:r>
          </a:p>
          <a:p>
            <a:pPr>
              <a:spcBef>
                <a:spcPct val="0"/>
              </a:spcBef>
              <a:buFontTx/>
              <a:buChar char="•"/>
            </a:pPr>
            <a:r>
              <a:rPr lang="fr-FR" altLang="pt-PT" b="1" dirty="0">
                <a:solidFill>
                  <a:srgbClr val="000000"/>
                </a:solidFill>
              </a:rPr>
              <a:t>Privilégient les tâches qui s'inscrivent dans les contextes de la collectivité, des études et du travail </a:t>
            </a:r>
            <a:r>
              <a:rPr lang="fr-FR" altLang="pt-PT" dirty="0">
                <a:solidFill>
                  <a:srgbClr val="000000"/>
                </a:solidFill>
              </a:rPr>
              <a:t>– « On ne peut isoler l'utilisation de la langue de son contexte; elle a lieu dans un cadre social particulier, en présence d'intervenants précis. »</a:t>
            </a:r>
          </a:p>
          <a:p>
            <a:pPr>
              <a:spcBef>
                <a:spcPct val="0"/>
              </a:spcBef>
              <a:buFontTx/>
              <a:buChar char="•"/>
            </a:pPr>
            <a:endParaRPr lang="en-CA" altLang="pt-PT" dirty="0">
              <a:solidFill>
                <a:srgbClr val="000000"/>
              </a:solidFill>
            </a:endParaRPr>
          </a:p>
          <a:p>
            <a:pPr>
              <a:spcBef>
                <a:spcPct val="0"/>
              </a:spcBef>
            </a:pPr>
            <a:r>
              <a:rPr lang="fr-FR" altLang="pt-PT" dirty="0">
                <a:solidFill>
                  <a:srgbClr val="000000"/>
                </a:solidFill>
              </a:rPr>
              <a:t>L'utilisation d'un portail d'immigration </a:t>
            </a:r>
            <a:r>
              <a:rPr lang="fr-FR" altLang="pt-PT" dirty="0" smtClean="0">
                <a:solidFill>
                  <a:srgbClr val="000000"/>
                </a:solidFill>
              </a:rPr>
              <a:t>municipal </a:t>
            </a:r>
            <a:r>
              <a:rPr lang="fr-FR" altLang="pt-PT" dirty="0">
                <a:solidFill>
                  <a:srgbClr val="000000"/>
                </a:solidFill>
              </a:rPr>
              <a:t>afin d'aider à l'apprentissage par les tâches relie directement aux principes directeurs du </a:t>
            </a:r>
            <a:r>
              <a:rPr lang="fr-FR" altLang="pt-PT" i="1" dirty="0" smtClean="0">
                <a:solidFill>
                  <a:srgbClr val="000000"/>
                </a:solidFill>
              </a:rPr>
              <a:t>CLB</a:t>
            </a:r>
            <a:r>
              <a:rPr lang="fr-FR" altLang="pt-PT" dirty="0" smtClean="0">
                <a:solidFill>
                  <a:srgbClr val="000000"/>
                </a:solidFill>
              </a:rPr>
              <a:t>/des </a:t>
            </a:r>
            <a:r>
              <a:rPr lang="fr-FR" altLang="pt-PT" i="0" dirty="0">
                <a:solidFill>
                  <a:srgbClr val="000000"/>
                </a:solidFill>
              </a:rPr>
              <a:t>NCLC</a:t>
            </a:r>
            <a:r>
              <a:rPr lang="fr-FR" altLang="pt-PT" i="1" dirty="0">
                <a:solidFill>
                  <a:srgbClr val="000000"/>
                </a:solidFill>
              </a:rPr>
              <a:t>.</a:t>
            </a:r>
            <a:endParaRPr lang="en-CA" altLang="pt-PT" i="1" dirty="0">
              <a:solidFill>
                <a:srgbClr val="000000"/>
              </a:solidFill>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12</a:t>
            </a:r>
          </a:p>
        </p:txBody>
      </p:sp>
    </p:spTree>
    <p:extLst>
      <p:ext uri="{BB962C8B-B14F-4D97-AF65-F5344CB8AC3E}">
        <p14:creationId xmlns:p14="http://schemas.microsoft.com/office/powerpoint/2010/main" val="4249527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200">
              <a:spcBef>
                <a:spcPct val="0"/>
              </a:spcBef>
            </a:pPr>
            <a:r>
              <a:rPr lang="fr-FR" altLang="pt-PT" dirty="0">
                <a:solidFill>
                  <a:srgbClr val="000000"/>
                </a:solidFill>
              </a:rPr>
              <a:t>Le </a:t>
            </a:r>
            <a:r>
              <a:rPr lang="fr-FR" altLang="pt-PT" i="1" dirty="0">
                <a:solidFill>
                  <a:srgbClr val="000000"/>
                </a:solidFill>
              </a:rPr>
              <a:t>Cadre européen commun de référence pour les langues (CECR) : apprendre, enseigner et évaluer </a:t>
            </a:r>
            <a:r>
              <a:rPr lang="fr-FR" altLang="pt-PT" dirty="0">
                <a:solidFill>
                  <a:srgbClr val="000000"/>
                </a:solidFill>
              </a:rPr>
              <a:t>est un cadre de référence développé à partir de plus de 20 ans de recherche.  Il est utilisé dans plus de 160 pays répartis en Europe et dans le monde entier.  Le CECR est rédigé dans un langage neutre et a été traduit en 40 langues.</a:t>
            </a:r>
          </a:p>
          <a:p>
            <a:pPr defTabSz="965200">
              <a:spcBef>
                <a:spcPct val="0"/>
              </a:spcBef>
            </a:pPr>
            <a:endParaRPr lang="en-CA" altLang="pt-PT" dirty="0">
              <a:solidFill>
                <a:srgbClr val="000000"/>
              </a:solidFill>
            </a:endParaRPr>
          </a:p>
          <a:p>
            <a:pPr defTabSz="965200">
              <a:spcBef>
                <a:spcPct val="0"/>
              </a:spcBef>
            </a:pPr>
            <a:r>
              <a:rPr lang="fr-FR" altLang="pt-PT" dirty="0">
                <a:solidFill>
                  <a:srgbClr val="000000"/>
                </a:solidFill>
              </a:rPr>
              <a:t>Le CECR a eu une influence sur le curriculum de l'éducation des ministres de l'Éducation de l'Ontario et de partout au Canada.</a:t>
            </a:r>
          </a:p>
          <a:p>
            <a:pPr defTabSz="965200">
              <a:spcBef>
                <a:spcPct val="0"/>
              </a:spcBef>
            </a:pPr>
            <a:endParaRPr lang="en-CA" altLang="pt-PT" dirty="0">
              <a:solidFill>
                <a:srgbClr val="000000"/>
              </a:solidFill>
            </a:endParaRPr>
          </a:p>
          <a:p>
            <a:pPr defTabSz="965200">
              <a:spcBef>
                <a:spcPct val="0"/>
              </a:spcBef>
            </a:pPr>
            <a:r>
              <a:rPr lang="fr-FR" altLang="pt-PT" dirty="0">
                <a:solidFill>
                  <a:srgbClr val="000000"/>
                </a:solidFill>
              </a:rPr>
              <a:t>Les concepts clés du CECR comprennent : les descripteurs « Peut faire », l'approche actionnelle, l'apprentissage par les tâches et le plurilinguisme.</a:t>
            </a:r>
            <a:endParaRPr lang="fr-FR" altLang="pt-PT" i="1" dirty="0">
              <a:solidFill>
                <a:srgbClr val="000000"/>
              </a:solidFill>
            </a:endParaRPr>
          </a:p>
          <a:p>
            <a:pPr defTabSz="965200">
              <a:spcBef>
                <a:spcPct val="0"/>
              </a:spcBef>
            </a:pPr>
            <a:endParaRPr lang="en-CA" altLang="pt-PT" dirty="0">
              <a:solidFill>
                <a:srgbClr val="000000"/>
              </a:solidFill>
            </a:endParaRPr>
          </a:p>
          <a:p>
            <a:pPr defTabSz="965200">
              <a:spcBef>
                <a:spcPct val="0"/>
              </a:spcBef>
            </a:pPr>
            <a:r>
              <a:rPr lang="fr-FR" altLang="pt-PT" b="1" dirty="0">
                <a:solidFill>
                  <a:srgbClr val="000000"/>
                </a:solidFill>
              </a:rPr>
              <a:t>Les descripteurs « Peut faire »</a:t>
            </a:r>
            <a:r>
              <a:rPr lang="fr-FR" altLang="pt-PT" dirty="0">
                <a:solidFill>
                  <a:srgbClr val="000000"/>
                </a:solidFill>
              </a:rPr>
              <a:t> sont des énoncés qui décrivent ce qu'un apprenant peut faire dans la langue visée.</a:t>
            </a:r>
          </a:p>
          <a:p>
            <a:pPr defTabSz="965200">
              <a:spcBef>
                <a:spcPct val="0"/>
              </a:spcBef>
            </a:pPr>
            <a:endParaRPr lang="en-CA" altLang="pt-PT" dirty="0">
              <a:solidFill>
                <a:srgbClr val="000000"/>
              </a:solidFill>
            </a:endParaRPr>
          </a:p>
          <a:p>
            <a:pPr defTabSz="965200">
              <a:spcBef>
                <a:spcPct val="0"/>
              </a:spcBef>
            </a:pPr>
            <a:r>
              <a:rPr lang="fr-FR" altLang="pt-PT" dirty="0">
                <a:solidFill>
                  <a:srgbClr val="000000"/>
                </a:solidFill>
              </a:rPr>
              <a:t>Dans l'</a:t>
            </a:r>
            <a:r>
              <a:rPr lang="fr-FR" altLang="pt-PT" b="1" dirty="0">
                <a:solidFill>
                  <a:srgbClr val="000000"/>
                </a:solidFill>
              </a:rPr>
              <a:t>approche actionnelle</a:t>
            </a:r>
            <a:r>
              <a:rPr lang="fr-FR" altLang="pt-PT" dirty="0">
                <a:solidFill>
                  <a:srgbClr val="000000"/>
                </a:solidFill>
              </a:rPr>
              <a:t>, les personnes qui apprennent une langue sont des « acteurs sociaux » qui utilisent une langue afin d'interagir avec les autres et d'accomplir des tâches significatives.</a:t>
            </a:r>
          </a:p>
          <a:p>
            <a:pPr defTabSz="965200">
              <a:spcBef>
                <a:spcPct val="0"/>
              </a:spcBef>
            </a:pPr>
            <a:endParaRPr lang="en-CA" altLang="pt-PT" dirty="0">
              <a:solidFill>
                <a:srgbClr val="000000"/>
              </a:solidFill>
            </a:endParaRPr>
          </a:p>
          <a:p>
            <a:pPr defTabSz="965200">
              <a:spcBef>
                <a:spcPct val="0"/>
              </a:spcBef>
            </a:pPr>
            <a:r>
              <a:rPr lang="fr-FR" altLang="pt-PT" dirty="0">
                <a:solidFill>
                  <a:srgbClr val="000000"/>
                </a:solidFill>
              </a:rPr>
              <a:t>« Il y a '</a:t>
            </a:r>
            <a:r>
              <a:rPr lang="fr-FR" altLang="pt-PT" b="1" dirty="0">
                <a:solidFill>
                  <a:srgbClr val="000000"/>
                </a:solidFill>
              </a:rPr>
              <a:t>tâches'</a:t>
            </a:r>
            <a:r>
              <a:rPr lang="fr-FR" altLang="pt-PT" dirty="0">
                <a:solidFill>
                  <a:srgbClr val="000000"/>
                </a:solidFill>
              </a:rPr>
              <a:t> dans la mesure où l'action est le fait d'un (ou de plusieurs) sujet(s) qui y mobilise(nt) stratégiquement les compétences dont il(s) dispose(nt) en vue de parvenir à un résultat déterminé  » CECR, 2001).</a:t>
            </a:r>
          </a:p>
          <a:p>
            <a:pPr defTabSz="965200">
              <a:spcBef>
                <a:spcPct val="0"/>
              </a:spcBef>
            </a:pPr>
            <a:endParaRPr lang="en-CA" altLang="pt-PT" dirty="0">
              <a:solidFill>
                <a:srgbClr val="000000"/>
              </a:solidFill>
            </a:endParaRPr>
          </a:p>
          <a:p>
            <a:pPr defTabSz="965200">
              <a:spcBef>
                <a:spcPct val="0"/>
              </a:spcBef>
            </a:pPr>
            <a:r>
              <a:rPr lang="fr-FR" altLang="pt-PT" b="1" dirty="0">
                <a:solidFill>
                  <a:srgbClr val="000000"/>
                </a:solidFill>
              </a:rPr>
              <a:t>Le plurilinguisme</a:t>
            </a:r>
            <a:r>
              <a:rPr lang="fr-FR" altLang="pt-PT" dirty="0">
                <a:solidFill>
                  <a:srgbClr val="000000"/>
                </a:solidFill>
              </a:rPr>
              <a:t> reconnaît que les différentes langues ne sont pas conservées dans des compartiments distincts de notre cerveau.  Les personnes qui apprennent une langue créent un répertoire linguistique, développent des compétences et acquièrent des connaissances issues non seulement de l'apprentissage d'une langue, mais également des synergies existantes entre les autres langues qu'elles connaissent.  Par exemple, parler le français peut se révéler utile pour apprendre l'espagnol. Dans un cours d'ALS/de FLS, les apprenants devraient être encouragés à utiliser toutes leurs ressources, incluant les langues qu'ils connaissent déjà, et à appliquer les stratégies les plus efficaces pour accomplir des tâches dans la langue cible.</a:t>
            </a:r>
          </a:p>
          <a:p>
            <a:pPr defTabSz="965200">
              <a:spcBef>
                <a:spcPct val="0"/>
              </a:spcBef>
            </a:pPr>
            <a:endParaRPr lang="en-CA" altLang="pt-PT" dirty="0">
              <a:solidFill>
                <a:srgbClr val="000000"/>
              </a:solidFill>
            </a:endParaRPr>
          </a:p>
          <a:p>
            <a:pPr defTabSz="965200">
              <a:spcBef>
                <a:spcPct val="0"/>
              </a:spcBef>
            </a:pPr>
            <a:r>
              <a:rPr lang="fr-FR" altLang="pt-PT" dirty="0">
                <a:solidFill>
                  <a:srgbClr val="000000"/>
                </a:solidFill>
              </a:rPr>
              <a:t>Il existe plusieurs principes semblables entre le </a:t>
            </a:r>
            <a:r>
              <a:rPr lang="fr-FR" altLang="pt-PT" i="1" dirty="0" smtClean="0">
                <a:solidFill>
                  <a:srgbClr val="000000"/>
                </a:solidFill>
              </a:rPr>
              <a:t>CLB</a:t>
            </a:r>
            <a:r>
              <a:rPr lang="fr-FR" altLang="pt-PT" dirty="0" smtClean="0">
                <a:solidFill>
                  <a:srgbClr val="000000"/>
                </a:solidFill>
              </a:rPr>
              <a:t> et </a:t>
            </a:r>
            <a:r>
              <a:rPr lang="fr-FR" altLang="pt-PT" dirty="0">
                <a:solidFill>
                  <a:srgbClr val="000000"/>
                </a:solidFill>
              </a:rPr>
              <a:t>le </a:t>
            </a:r>
            <a:r>
              <a:rPr lang="fr-FR" altLang="pt-PT" dirty="0" smtClean="0">
                <a:solidFill>
                  <a:srgbClr val="000000"/>
                </a:solidFill>
              </a:rPr>
              <a:t>CECR</a:t>
            </a:r>
            <a:r>
              <a:rPr lang="fr-FR" altLang="pt-PT" dirty="0">
                <a:solidFill>
                  <a:srgbClr val="000000"/>
                </a:solidFill>
              </a:rPr>
              <a:t>.  En fait, comparé au </a:t>
            </a:r>
            <a:r>
              <a:rPr lang="fr-FR" altLang="pt-PT" dirty="0" smtClean="0">
                <a:solidFill>
                  <a:srgbClr val="000000"/>
                </a:solidFill>
              </a:rPr>
              <a:t>CECR</a:t>
            </a:r>
            <a:r>
              <a:rPr lang="fr-FR" altLang="pt-PT" dirty="0">
                <a:solidFill>
                  <a:srgbClr val="000000"/>
                </a:solidFill>
              </a:rPr>
              <a:t>, le </a:t>
            </a:r>
            <a:r>
              <a:rPr lang="fr-FR" altLang="pt-PT" i="1" dirty="0" smtClean="0">
                <a:solidFill>
                  <a:srgbClr val="000000"/>
                </a:solidFill>
              </a:rPr>
              <a:t>CLB</a:t>
            </a:r>
            <a:r>
              <a:rPr lang="fr-FR" altLang="pt-PT" dirty="0" smtClean="0">
                <a:solidFill>
                  <a:srgbClr val="000000"/>
                </a:solidFill>
              </a:rPr>
              <a:t> </a:t>
            </a:r>
            <a:r>
              <a:rPr lang="fr-FR" altLang="pt-PT" dirty="0">
                <a:solidFill>
                  <a:srgbClr val="000000"/>
                </a:solidFill>
              </a:rPr>
              <a:t>a révélé une forte validité convergente.</a:t>
            </a:r>
            <a:endParaRPr lang="en-CA" altLang="pt-PT" dirty="0">
              <a:solidFill>
                <a:srgbClr val="000000"/>
              </a:solidFill>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13</a:t>
            </a:r>
          </a:p>
        </p:txBody>
      </p:sp>
    </p:spTree>
    <p:extLst>
      <p:ext uri="{BB962C8B-B14F-4D97-AF65-F5344CB8AC3E}">
        <p14:creationId xmlns:p14="http://schemas.microsoft.com/office/powerpoint/2010/main" val="361439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Étant donné que l'</a:t>
            </a:r>
            <a:r>
              <a:rPr lang="fr-FR" altLang="pt-PT" b="1" dirty="0">
                <a:solidFill>
                  <a:srgbClr val="000000"/>
                </a:solidFill>
              </a:rPr>
              <a:t>apprentissage par les tâches </a:t>
            </a:r>
            <a:r>
              <a:rPr lang="fr-FR" altLang="pt-PT" dirty="0">
                <a:solidFill>
                  <a:srgbClr val="000000"/>
                </a:solidFill>
              </a:rPr>
              <a:t>est un principe directeur du NCLC, la norme utilisée dans les cours de langue pour les adultes en Ontario, il semble logique de s'appuyer sur le contenu des portails d'immigration </a:t>
            </a:r>
            <a:r>
              <a:rPr lang="fr-FR" altLang="pt-PT" dirty="0" smtClean="0">
                <a:solidFill>
                  <a:srgbClr val="000000"/>
                </a:solidFill>
              </a:rPr>
              <a:t>municipaux </a:t>
            </a:r>
            <a:r>
              <a:rPr lang="fr-FR" altLang="pt-PT" dirty="0">
                <a:solidFill>
                  <a:srgbClr val="000000"/>
                </a:solidFill>
              </a:rPr>
              <a:t>pour développer et exécuter des tâches utiles et inspirées de situations réelles qui utilisent des ressources authentiques tirées directement de la communauté des nouveaux arrivants.</a:t>
            </a:r>
          </a:p>
          <a:p>
            <a:pPr>
              <a:spcBef>
                <a:spcPct val="0"/>
              </a:spcBef>
            </a:pPr>
            <a:endParaRPr lang="en-CA" altLang="pt-PT" dirty="0">
              <a:solidFill>
                <a:srgbClr val="000000"/>
              </a:solidFill>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14</a:t>
            </a:r>
          </a:p>
        </p:txBody>
      </p:sp>
    </p:spTree>
    <p:extLst>
      <p:ext uri="{BB962C8B-B14F-4D97-AF65-F5344CB8AC3E}">
        <p14:creationId xmlns:p14="http://schemas.microsoft.com/office/powerpoint/2010/main" val="4026052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Lors de la mise en place d'une tâche </a:t>
            </a:r>
            <a:r>
              <a:rPr lang="fr-FR" altLang="pt-PT" dirty="0" smtClean="0">
                <a:solidFill>
                  <a:srgbClr val="000000"/>
                </a:solidFill>
              </a:rPr>
              <a:t>actionnelle, </a:t>
            </a:r>
            <a:r>
              <a:rPr lang="fr-FR" altLang="pt-PT" dirty="0">
                <a:solidFill>
                  <a:srgbClr val="000000"/>
                </a:solidFill>
              </a:rPr>
              <a:t>il convient de s'aider de la liste de vérification suivante, laquelle souligne les éléments nécessaires :</a:t>
            </a:r>
          </a:p>
          <a:p>
            <a:pPr>
              <a:spcBef>
                <a:spcPct val="0"/>
              </a:spcBef>
            </a:pPr>
            <a:endParaRPr lang="en-CA" altLang="pt-PT" dirty="0">
              <a:solidFill>
                <a:srgbClr val="000000"/>
              </a:solidFill>
            </a:endParaRPr>
          </a:p>
          <a:p>
            <a:pPr>
              <a:spcBef>
                <a:spcPct val="0"/>
              </a:spcBef>
            </a:pPr>
            <a:r>
              <a:rPr lang="en-CA" altLang="pt-PT" dirty="0" err="1">
                <a:solidFill>
                  <a:srgbClr val="000000"/>
                </a:solidFill>
              </a:rPr>
              <a:t>Liste</a:t>
            </a:r>
            <a:r>
              <a:rPr lang="en-CA" altLang="pt-PT" dirty="0">
                <a:solidFill>
                  <a:srgbClr val="000000"/>
                </a:solidFill>
              </a:rPr>
              <a:t> de </a:t>
            </a:r>
            <a:r>
              <a:rPr lang="en-CA" altLang="pt-PT" dirty="0" err="1">
                <a:solidFill>
                  <a:srgbClr val="000000"/>
                </a:solidFill>
              </a:rPr>
              <a:t>vérification</a:t>
            </a:r>
            <a:r>
              <a:rPr lang="en-CA" altLang="pt-PT" dirty="0">
                <a:solidFill>
                  <a:srgbClr val="000000"/>
                </a:solidFill>
              </a:rPr>
              <a:t> :</a:t>
            </a:r>
          </a:p>
          <a:p>
            <a:pPr>
              <a:spcBef>
                <a:spcPct val="0"/>
              </a:spcBef>
              <a:buFont typeface="Wingdings" panose="05000000000000000000" pitchFamily="2" charset="2"/>
              <a:buChar char="ü"/>
            </a:pPr>
            <a:r>
              <a:rPr lang="fr-FR" altLang="pt-PT" dirty="0">
                <a:solidFill>
                  <a:srgbClr val="000000"/>
                </a:solidFill>
              </a:rPr>
              <a:t>Les personnes qui apprennent une langue sont des « acteurs sociaux » qui utilisent la langue cible afin d'exécuter une tâche de façon tangible.</a:t>
            </a:r>
          </a:p>
          <a:p>
            <a:pPr>
              <a:spcBef>
                <a:spcPct val="0"/>
              </a:spcBef>
              <a:buFont typeface="Wingdings" panose="05000000000000000000" pitchFamily="2" charset="2"/>
              <a:buChar char="ü"/>
            </a:pPr>
            <a:r>
              <a:rPr lang="fr-FR" altLang="pt-PT" dirty="0">
                <a:solidFill>
                  <a:srgbClr val="000000"/>
                </a:solidFill>
              </a:rPr>
              <a:t>La communication est spontanée, pertinente et s'intègre dans le contexte de la vie quotidienne. </a:t>
            </a:r>
          </a:p>
          <a:p>
            <a:pPr>
              <a:spcBef>
                <a:spcPct val="0"/>
              </a:spcBef>
              <a:buFont typeface="Wingdings" panose="05000000000000000000" pitchFamily="2" charset="2"/>
              <a:buChar char="ü"/>
            </a:pPr>
            <a:r>
              <a:rPr lang="fr-FR" altLang="pt-PT" dirty="0">
                <a:solidFill>
                  <a:srgbClr val="000000"/>
                </a:solidFill>
              </a:rPr>
              <a:t>Les scénarios sont authentiques et favorisent l'utilisation de textes et de ressources authentiques.</a:t>
            </a:r>
          </a:p>
          <a:p>
            <a:pPr>
              <a:spcBef>
                <a:spcPct val="0"/>
              </a:spcBef>
              <a:buFont typeface="Wingdings" panose="05000000000000000000" pitchFamily="2" charset="2"/>
              <a:buChar char="ü"/>
            </a:pPr>
            <a:r>
              <a:rPr lang="fr-FR" altLang="pt-PT" dirty="0">
                <a:solidFill>
                  <a:srgbClr val="000000"/>
                </a:solidFill>
              </a:rPr>
              <a:t>Il y a un problème à résoudre, un objectif à atteindre ou une action à accomplir, dans des conditions variées et en se pliant à différentes contraintes.</a:t>
            </a:r>
          </a:p>
          <a:p>
            <a:pPr>
              <a:spcBef>
                <a:spcPct val="0"/>
              </a:spcBef>
              <a:buFont typeface="Wingdings" panose="05000000000000000000" pitchFamily="2" charset="2"/>
              <a:buChar char="ü"/>
            </a:pPr>
            <a:r>
              <a:rPr lang="fr-FR" altLang="pt-PT" dirty="0">
                <a:solidFill>
                  <a:srgbClr val="000000"/>
                </a:solidFill>
              </a:rPr>
              <a:t>Les apprenants doivent utiliser leurs compétences et faire des choix, afin de penser et d'agir de façon stratégique.</a:t>
            </a:r>
            <a:endParaRPr lang="en-CA" altLang="pt-PT" dirty="0">
              <a:solidFill>
                <a:srgbClr val="000000"/>
              </a:solidFill>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15</a:t>
            </a:r>
          </a:p>
        </p:txBody>
      </p:sp>
    </p:spTree>
    <p:extLst>
      <p:ext uri="{BB962C8B-B14F-4D97-AF65-F5344CB8AC3E}">
        <p14:creationId xmlns:p14="http://schemas.microsoft.com/office/powerpoint/2010/main" val="1193629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Pour créer une tâche actionnelle, il convient de commencer par les descripteurs « peut faire » de la norme de la langue utilisée dans le cours (p. ex., </a:t>
            </a:r>
            <a:r>
              <a:rPr lang="fr-FR" altLang="pt-PT" i="1" dirty="0">
                <a:solidFill>
                  <a:srgbClr val="000000"/>
                </a:solidFill>
              </a:rPr>
              <a:t>CLB/</a:t>
            </a:r>
            <a:r>
              <a:rPr lang="fr-FR" altLang="pt-PT" dirty="0">
                <a:solidFill>
                  <a:srgbClr val="000000"/>
                </a:solidFill>
              </a:rPr>
              <a:t>NCLC, CECR). Regrouper les descripteurs « peut faire » de façon logique afin de maximiser l'apprentissage.</a:t>
            </a:r>
          </a:p>
          <a:p>
            <a:pPr>
              <a:spcBef>
                <a:spcPct val="0"/>
              </a:spcBef>
            </a:pPr>
            <a:endParaRPr lang="en-CA" altLang="pt-PT" dirty="0">
              <a:solidFill>
                <a:srgbClr val="000000"/>
              </a:solidFill>
            </a:endParaRPr>
          </a:p>
          <a:p>
            <a:pPr>
              <a:spcBef>
                <a:spcPct val="0"/>
              </a:spcBef>
            </a:pPr>
            <a:r>
              <a:rPr lang="fr-FR" altLang="pt-PT" dirty="0">
                <a:solidFill>
                  <a:srgbClr val="000000"/>
                </a:solidFill>
              </a:rPr>
              <a:t>Réfléchir aux besoins de l'apprenant afin de déterminer quelles sont les tâches qui favoriseront le mieux l'établissement et l'intégration au sein de la communauté, en se concentrant sur des scénarios pertinents, utiles et réels.</a:t>
            </a:r>
          </a:p>
          <a:p>
            <a:pPr>
              <a:spcBef>
                <a:spcPct val="0"/>
              </a:spcBef>
            </a:pPr>
            <a:endParaRPr lang="en-CA" altLang="pt-PT" dirty="0">
              <a:solidFill>
                <a:srgbClr val="000000"/>
              </a:solidFill>
            </a:endParaRPr>
          </a:p>
          <a:p>
            <a:pPr>
              <a:spcBef>
                <a:spcPct val="0"/>
              </a:spcBef>
            </a:pPr>
            <a:r>
              <a:rPr lang="fr-FR" altLang="pt-PT" dirty="0">
                <a:solidFill>
                  <a:srgbClr val="000000"/>
                </a:solidFill>
              </a:rPr>
              <a:t>Visitez votre portail local d'immigration </a:t>
            </a:r>
            <a:r>
              <a:rPr lang="fr-FR" altLang="pt-PT" dirty="0" smtClean="0">
                <a:solidFill>
                  <a:srgbClr val="000000"/>
                </a:solidFill>
              </a:rPr>
              <a:t>municipal </a:t>
            </a:r>
            <a:r>
              <a:rPr lang="fr-FR" altLang="pt-PT" dirty="0">
                <a:solidFill>
                  <a:srgbClr val="000000"/>
                </a:solidFill>
              </a:rPr>
              <a:t>pour explorer d'éventuelles ressources authentiques qui aideront à l'apprentissage nécessaire pour accomplir la tâche.</a:t>
            </a:r>
          </a:p>
          <a:p>
            <a:pPr>
              <a:spcBef>
                <a:spcPct val="0"/>
              </a:spcBef>
            </a:pPr>
            <a:endParaRPr lang="en-CA" altLang="pt-PT" dirty="0">
              <a:solidFill>
                <a:srgbClr val="000000"/>
              </a:solidFill>
            </a:endParaRPr>
          </a:p>
          <a:p>
            <a:pPr>
              <a:spcBef>
                <a:spcPct val="0"/>
              </a:spcBef>
            </a:pPr>
            <a:endParaRPr lang="en-CA" altLang="pt-PT" dirty="0">
              <a:solidFill>
                <a:srgbClr val="000000"/>
              </a:solidFill>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16</a:t>
            </a:r>
          </a:p>
        </p:txBody>
      </p:sp>
    </p:spTree>
    <p:extLst>
      <p:ext uri="{BB962C8B-B14F-4D97-AF65-F5344CB8AC3E}">
        <p14:creationId xmlns:p14="http://schemas.microsoft.com/office/powerpoint/2010/main" val="1600276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200">
              <a:spcBef>
                <a:spcPct val="0"/>
              </a:spcBef>
            </a:pPr>
            <a:r>
              <a:rPr lang="fr-FR" altLang="pt-PT" dirty="0">
                <a:solidFill>
                  <a:srgbClr val="000000"/>
                </a:solidFill>
              </a:rPr>
              <a:t>Voici un exemple de tâche pour des utilisateurs de base, avec la NCLC 3/4 et la CECR A2. Les apprenants s'efforceront de développer leurs connaissances et leurs compétences pendant le bloc d'apprentissage afin de pouvoir terminer la tâche à la fin de la période d'enseignement.</a:t>
            </a:r>
          </a:p>
          <a:p>
            <a:pPr defTabSz="965200">
              <a:spcBef>
                <a:spcPct val="0"/>
              </a:spcBef>
            </a:pPr>
            <a:endParaRPr lang="en-CA" altLang="pt-PT" dirty="0">
              <a:solidFill>
                <a:srgbClr val="000000"/>
              </a:solidFill>
            </a:endParaRPr>
          </a:p>
          <a:p>
            <a:pPr defTabSz="965200">
              <a:spcBef>
                <a:spcPct val="0"/>
              </a:spcBef>
            </a:pPr>
            <a:endParaRPr lang="en-CA" altLang="pt-PT" dirty="0">
              <a:solidFill>
                <a:srgbClr val="000000"/>
              </a:solidFill>
            </a:endParaRPr>
          </a:p>
          <a:p>
            <a:pPr defTabSz="965200">
              <a:spcBef>
                <a:spcPct val="0"/>
              </a:spcBef>
            </a:pPr>
            <a:r>
              <a:rPr lang="fr-FR" altLang="pt-PT" i="1" dirty="0">
                <a:solidFill>
                  <a:srgbClr val="000000"/>
                </a:solidFill>
              </a:rPr>
              <a:t>Cette tâche est tirée du document « Explorer la région de Durham grâce à l'apprentissage </a:t>
            </a:r>
            <a:r>
              <a:rPr lang="fr-FR" altLang="pt-PT" i="1" dirty="0" smtClean="0">
                <a:solidFill>
                  <a:srgbClr val="000000"/>
                </a:solidFill>
              </a:rPr>
              <a:t>par les </a:t>
            </a:r>
            <a:r>
              <a:rPr lang="fr-FR" altLang="pt-PT" i="1" dirty="0">
                <a:solidFill>
                  <a:srgbClr val="000000"/>
                </a:solidFill>
              </a:rPr>
              <a:t>tâches ». Ce document sera exploré plus loin dans le diaporama.</a:t>
            </a:r>
            <a:endParaRPr lang="en-CA" altLang="pt-PT" i="1" dirty="0">
              <a:solidFill>
                <a:srgbClr val="000000"/>
              </a:solidFill>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17</a:t>
            </a:r>
          </a:p>
        </p:txBody>
      </p:sp>
    </p:spTree>
    <p:extLst>
      <p:ext uri="{BB962C8B-B14F-4D97-AF65-F5344CB8AC3E}">
        <p14:creationId xmlns:p14="http://schemas.microsoft.com/office/powerpoint/2010/main" val="1823637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i="1" dirty="0">
                <a:solidFill>
                  <a:srgbClr val="000000"/>
                </a:solidFill>
              </a:rPr>
              <a:t>Proposer aux participants à la formation la tâche de la diapositive précédente et la liste de vérification.  Donner du temps aux participants pour déterminer les composantes de cette tâche qui la rendre actionnelle.</a:t>
            </a:r>
          </a:p>
          <a:p>
            <a:pPr>
              <a:spcBef>
                <a:spcPct val="0"/>
              </a:spcBef>
            </a:pPr>
            <a:endParaRPr lang="en-CA" altLang="pt-PT" i="1" dirty="0">
              <a:solidFill>
                <a:srgbClr val="000000"/>
              </a:solidFill>
            </a:endParaRPr>
          </a:p>
          <a:p>
            <a:pPr>
              <a:spcBef>
                <a:spcPct val="0"/>
              </a:spcBef>
            </a:pPr>
            <a:r>
              <a:rPr lang="fr-FR" altLang="pt-PT" i="1" dirty="0">
                <a:solidFill>
                  <a:srgbClr val="000000"/>
                </a:solidFill>
              </a:rPr>
              <a:t>Les réponses possibles sont notamment :</a:t>
            </a:r>
          </a:p>
          <a:p>
            <a:pPr>
              <a:spcBef>
                <a:spcPct val="0"/>
              </a:spcBef>
            </a:pPr>
            <a:endParaRPr lang="en-CA" altLang="pt-PT" i="1" dirty="0">
              <a:solidFill>
                <a:srgbClr val="000000"/>
              </a:solidFill>
            </a:endParaRPr>
          </a:p>
          <a:p>
            <a:pPr>
              <a:spcBef>
                <a:spcPct val="0"/>
              </a:spcBef>
            </a:pPr>
            <a:r>
              <a:rPr lang="fr-FR" altLang="pt-PT" i="1" dirty="0">
                <a:solidFill>
                  <a:srgbClr val="000000"/>
                </a:solidFill>
              </a:rPr>
              <a:t>Les apprenants sont des acteurs sociaux qui emploient le langage cible pour exécuter des tâches dont les résultats sont tangibles et impliquent souvent un produit.</a:t>
            </a:r>
          </a:p>
          <a:p>
            <a:pPr marL="663575" lvl="1" indent="-180975">
              <a:spcBef>
                <a:spcPct val="0"/>
              </a:spcBef>
              <a:buFontTx/>
              <a:buChar char="•"/>
            </a:pPr>
            <a:r>
              <a:rPr lang="fr-FR" altLang="pt-PT" i="1" dirty="0">
                <a:solidFill>
                  <a:srgbClr val="000000"/>
                </a:solidFill>
              </a:rPr>
              <a:t>Parler avec un agent pour trouver un médecin de famille.</a:t>
            </a:r>
          </a:p>
          <a:p>
            <a:pPr>
              <a:spcBef>
                <a:spcPct val="0"/>
              </a:spcBef>
            </a:pPr>
            <a:r>
              <a:rPr lang="fr-FR" altLang="pt-PT" i="1" dirty="0">
                <a:solidFill>
                  <a:srgbClr val="000000"/>
                </a:solidFill>
              </a:rPr>
              <a:t>La communication est spontanée, pertinente et s'intègre dans le contexte de la vie quotidienne. </a:t>
            </a:r>
          </a:p>
          <a:p>
            <a:pPr marL="663575" lvl="1" indent="-180975">
              <a:spcBef>
                <a:spcPct val="0"/>
              </a:spcBef>
              <a:buFontTx/>
              <a:buChar char="•"/>
            </a:pPr>
            <a:r>
              <a:rPr lang="fr-FR" altLang="pt-PT" i="1" dirty="0">
                <a:solidFill>
                  <a:srgbClr val="000000"/>
                </a:solidFill>
              </a:rPr>
              <a:t>Spontanéité – La réalisation de la tâche implique une conversation spontanée avec l'apprenant ayant les compétences nécessaires pour l'exécuter.</a:t>
            </a:r>
          </a:p>
          <a:p>
            <a:pPr marL="663575" lvl="1" indent="-180975">
              <a:spcBef>
                <a:spcPct val="0"/>
              </a:spcBef>
              <a:buFontTx/>
              <a:buChar char="•"/>
            </a:pPr>
            <a:r>
              <a:rPr lang="fr-FR" altLang="pt-PT" i="1" dirty="0">
                <a:solidFill>
                  <a:srgbClr val="000000"/>
                </a:solidFill>
              </a:rPr>
              <a:t>Pertinence – Obtenir un médecin de famille.</a:t>
            </a:r>
          </a:p>
          <a:p>
            <a:pPr marL="663575" lvl="1" indent="-180975">
              <a:spcBef>
                <a:spcPct val="0"/>
              </a:spcBef>
              <a:buFontTx/>
              <a:buChar char="•"/>
            </a:pPr>
            <a:r>
              <a:rPr lang="fr-FR" altLang="pt-PT" i="1" dirty="0">
                <a:solidFill>
                  <a:srgbClr val="000000"/>
                </a:solidFill>
              </a:rPr>
              <a:t>Intégration dans le contexte de la vie quotidienne – L'accès aux soins de santé est nécessaire lors de l'arrivée dans une nouvelle communauté.</a:t>
            </a:r>
          </a:p>
          <a:p>
            <a:pPr>
              <a:spcBef>
                <a:spcPct val="0"/>
              </a:spcBef>
            </a:pPr>
            <a:r>
              <a:rPr lang="fr-FR" altLang="pt-PT" i="1" dirty="0">
                <a:solidFill>
                  <a:srgbClr val="000000"/>
                </a:solidFill>
              </a:rPr>
              <a:t>Les scénarios sont authentiques et favorisent l'utilisation de textes et de ressources authentiques.</a:t>
            </a:r>
          </a:p>
          <a:p>
            <a:pPr marL="663575" lvl="1" indent="-180975">
              <a:spcBef>
                <a:spcPct val="0"/>
              </a:spcBef>
              <a:buFontTx/>
              <a:buChar char="•"/>
            </a:pPr>
            <a:r>
              <a:rPr lang="fr-FR" altLang="pt-PT" i="1" dirty="0">
                <a:solidFill>
                  <a:srgbClr val="000000"/>
                </a:solidFill>
              </a:rPr>
              <a:t>Authenticité – Tous les membres de la communauté doivent avoir accès aux soins de santé.</a:t>
            </a:r>
          </a:p>
          <a:p>
            <a:pPr marL="663575" lvl="1" indent="-180975">
              <a:spcBef>
                <a:spcPct val="0"/>
              </a:spcBef>
              <a:buFontTx/>
              <a:buChar char="•"/>
            </a:pPr>
            <a:r>
              <a:rPr lang="fr-FR" altLang="pt-PT" i="1" dirty="0">
                <a:solidFill>
                  <a:srgbClr val="000000"/>
                </a:solidFill>
              </a:rPr>
              <a:t>Ressources authentiques – Le programme Accès Soins est une ressource authentique à laquelle il est possible d'accéder pour obtenir des soins de santé. Les apprenants peuvent également accéder aux cartes.</a:t>
            </a:r>
          </a:p>
          <a:p>
            <a:pPr>
              <a:spcBef>
                <a:spcPct val="0"/>
              </a:spcBef>
            </a:pPr>
            <a:r>
              <a:rPr lang="fr-FR" altLang="pt-PT" i="1" dirty="0">
                <a:solidFill>
                  <a:srgbClr val="000000"/>
                </a:solidFill>
              </a:rPr>
              <a:t>Il y a un problème à résoudre, un objectif à atteindre ou une action à accomplir, dans des conditions variées en se pliant à différentes contraintes.</a:t>
            </a:r>
          </a:p>
          <a:p>
            <a:pPr marL="663575" lvl="1" indent="-180975">
              <a:spcBef>
                <a:spcPct val="0"/>
              </a:spcBef>
              <a:buFontTx/>
              <a:buChar char="•"/>
            </a:pPr>
            <a:r>
              <a:rPr lang="fr-FR" altLang="pt-PT" i="1" dirty="0">
                <a:solidFill>
                  <a:srgbClr val="000000"/>
                </a:solidFill>
              </a:rPr>
              <a:t>Objectif à atteindre– Obtenir des soins de santé</a:t>
            </a:r>
          </a:p>
          <a:p>
            <a:pPr marL="663575" lvl="1" indent="-180975">
              <a:spcBef>
                <a:spcPct val="0"/>
              </a:spcBef>
              <a:buFontTx/>
              <a:buChar char="•"/>
            </a:pPr>
            <a:r>
              <a:rPr lang="fr-FR" altLang="pt-PT" i="1" dirty="0">
                <a:solidFill>
                  <a:srgbClr val="000000"/>
                </a:solidFill>
              </a:rPr>
              <a:t>Paramètres et contraintes – Paramètres géographiques, contraintes possibles quant au type de médecin recherché, en fonction des besoins en soins de santé de la famille.</a:t>
            </a:r>
          </a:p>
          <a:p>
            <a:pPr>
              <a:spcBef>
                <a:spcPct val="0"/>
              </a:spcBef>
            </a:pPr>
            <a:r>
              <a:rPr lang="fr-FR" altLang="pt-PT" i="1" dirty="0">
                <a:solidFill>
                  <a:srgbClr val="000000"/>
                </a:solidFill>
              </a:rPr>
              <a:t>Les apprenants doivent utiliser leurs compétences et faire des choix, afin de penser et d'agir de façon stratégique.</a:t>
            </a:r>
          </a:p>
          <a:p>
            <a:pPr marL="663575" lvl="1" indent="-180975">
              <a:spcBef>
                <a:spcPct val="0"/>
              </a:spcBef>
              <a:buFontTx/>
              <a:buChar char="•"/>
            </a:pPr>
            <a:r>
              <a:rPr lang="fr-FR" altLang="pt-PT" i="1" dirty="0">
                <a:solidFill>
                  <a:srgbClr val="000000"/>
                </a:solidFill>
              </a:rPr>
              <a:t>Cette tâche doit être réalisée à la fin du bloc d'apprentissage. Les apprenants doivent avoir acquis les compétences pour être en mesure de terminer avec succès la tâche, grâce à une instruction ciblée sur le sujet.</a:t>
            </a:r>
            <a:endParaRPr lang="en-CA" altLang="pt-PT" i="1" dirty="0">
              <a:solidFill>
                <a:srgbClr val="000000"/>
              </a:solidFill>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18</a:t>
            </a:r>
          </a:p>
        </p:txBody>
      </p:sp>
    </p:spTree>
    <p:extLst>
      <p:ext uri="{BB962C8B-B14F-4D97-AF65-F5344CB8AC3E}">
        <p14:creationId xmlns:p14="http://schemas.microsoft.com/office/powerpoint/2010/main" val="1852691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Davantage d'exemples de tâche, comme « obtenir des soins de santé » sont présentées dans le document </a:t>
            </a:r>
            <a:r>
              <a:rPr lang="fr-FR" altLang="pt-PT" i="1" dirty="0">
                <a:solidFill>
                  <a:srgbClr val="000000"/>
                </a:solidFill>
              </a:rPr>
              <a:t>« Explorer la région de Durham grâce à l'apprentissage </a:t>
            </a:r>
            <a:r>
              <a:rPr lang="fr-FR" altLang="pt-PT" i="1" dirty="0" smtClean="0">
                <a:solidFill>
                  <a:srgbClr val="000000"/>
                </a:solidFill>
              </a:rPr>
              <a:t>par les </a:t>
            </a:r>
            <a:r>
              <a:rPr lang="fr-FR" altLang="pt-PT" i="1" dirty="0">
                <a:solidFill>
                  <a:srgbClr val="000000"/>
                </a:solidFill>
              </a:rPr>
              <a:t>tâches »</a:t>
            </a:r>
            <a:r>
              <a:rPr lang="fr-FR" altLang="pt-PT" dirty="0">
                <a:solidFill>
                  <a:srgbClr val="000000"/>
                </a:solidFill>
              </a:rPr>
              <a:t>. Ce document est le résultat d'un partenariat entre la région de Durham et le conseil scolaire du district de Durham. Il est accessible au public en ligne et peut être téléchargé sur le Portail d'immigration de Durham. Dans ce document, vous trouverez une série d'exemples de tâches de différents niveaux qui peuvent être facilement modifiées pour s'adapter aux portails des autres municipalités.  Ce document fournit également un énoncé des compétences du </a:t>
            </a:r>
            <a:r>
              <a:rPr lang="fr-FR" altLang="pt-PT" i="1" dirty="0">
                <a:solidFill>
                  <a:srgbClr val="000000"/>
                </a:solidFill>
              </a:rPr>
              <a:t>CLB</a:t>
            </a:r>
            <a:r>
              <a:rPr lang="fr-FR" altLang="pt-PT" dirty="0">
                <a:solidFill>
                  <a:srgbClr val="000000"/>
                </a:solidFill>
              </a:rPr>
              <a:t>/des descripteurs « peut faire » du CECR et offre des suggestions quant à l'enseignement éventuellement nécessaire (grâce à l'enseignement dans le bloc d'apprentissage) pour réaliser la tâche.</a:t>
            </a:r>
          </a:p>
          <a:p>
            <a:pPr>
              <a:spcBef>
                <a:spcPct val="0"/>
              </a:spcBef>
            </a:pPr>
            <a:endParaRPr lang="en-CA" altLang="pt-PT" dirty="0">
              <a:solidFill>
                <a:srgbClr val="000000"/>
              </a:solidFill>
            </a:endParaRPr>
          </a:p>
          <a:p>
            <a:pPr>
              <a:spcBef>
                <a:spcPct val="0"/>
              </a:spcBef>
            </a:pPr>
            <a:endParaRPr lang="en-CA" altLang="pt-PT" dirty="0">
              <a:solidFill>
                <a:srgbClr val="000000"/>
              </a:solidFill>
            </a:endParaRPr>
          </a:p>
          <a:p>
            <a:pPr>
              <a:spcBef>
                <a:spcPct val="0"/>
              </a:spcBef>
            </a:pPr>
            <a:r>
              <a:rPr lang="en-US" altLang="pt-PT" i="1" dirty="0">
                <a:solidFill>
                  <a:srgbClr val="000000"/>
                </a:solidFill>
              </a:rPr>
              <a:t>Lien </a:t>
            </a:r>
            <a:r>
              <a:rPr lang="en-US" altLang="pt-PT" i="1" dirty="0" err="1">
                <a:solidFill>
                  <a:srgbClr val="000000"/>
                </a:solidFill>
              </a:rPr>
              <a:t>vers</a:t>
            </a:r>
            <a:r>
              <a:rPr lang="en-US" altLang="pt-PT" i="1" dirty="0">
                <a:solidFill>
                  <a:srgbClr val="000000"/>
                </a:solidFill>
              </a:rPr>
              <a:t> « Exploring the Region of Durham Through Task-based Learning » (</a:t>
            </a:r>
            <a:r>
              <a:rPr lang="en-US" altLang="pt-PT" i="1" dirty="0" err="1">
                <a:solidFill>
                  <a:srgbClr val="000000"/>
                </a:solidFill>
              </a:rPr>
              <a:t>en</a:t>
            </a:r>
            <a:r>
              <a:rPr lang="en-US" altLang="pt-PT" i="1" dirty="0">
                <a:solidFill>
                  <a:srgbClr val="000000"/>
                </a:solidFill>
              </a:rPr>
              <a:t> </a:t>
            </a:r>
            <a:r>
              <a:rPr lang="en-US" altLang="pt-PT" i="1" dirty="0" err="1">
                <a:solidFill>
                  <a:srgbClr val="000000"/>
                </a:solidFill>
              </a:rPr>
              <a:t>anglais</a:t>
            </a:r>
            <a:r>
              <a:rPr lang="en-US" altLang="pt-PT" i="1" dirty="0">
                <a:solidFill>
                  <a:srgbClr val="000000"/>
                </a:solidFill>
              </a:rPr>
              <a:t> </a:t>
            </a:r>
            <a:r>
              <a:rPr lang="en-US" altLang="pt-PT" i="1" dirty="0" err="1">
                <a:solidFill>
                  <a:srgbClr val="000000"/>
                </a:solidFill>
              </a:rPr>
              <a:t>uniquement</a:t>
            </a:r>
            <a:r>
              <a:rPr lang="en-US" altLang="pt-PT" i="1" dirty="0">
                <a:solidFill>
                  <a:srgbClr val="000000"/>
                </a:solidFill>
              </a:rPr>
              <a:t>) : https://www.durhamimmigration.ca/learning/Documents/Living-in-English_Discovering-Durham.pdf</a:t>
            </a:r>
          </a:p>
          <a:p>
            <a:pPr>
              <a:spcBef>
                <a:spcPct val="0"/>
              </a:spcBef>
            </a:pPr>
            <a:endParaRPr lang="en-CA" altLang="pt-PT" i="1" dirty="0">
              <a:solidFill>
                <a:srgbClr val="000000"/>
              </a:solidFill>
            </a:endParaRPr>
          </a:p>
          <a:p>
            <a:pPr>
              <a:spcBef>
                <a:spcPct val="0"/>
              </a:spcBef>
            </a:pPr>
            <a:endParaRPr lang="en-CA" altLang="pt-PT" i="1" dirty="0">
              <a:solidFill>
                <a:srgbClr val="000000"/>
              </a:solidFill>
            </a:endParaRPr>
          </a:p>
          <a:p>
            <a:pPr>
              <a:spcBef>
                <a:spcPct val="0"/>
              </a:spcBef>
            </a:pPr>
            <a:endParaRPr lang="en-CA" altLang="pt-PT" i="1" dirty="0">
              <a:solidFill>
                <a:srgbClr val="000000"/>
              </a:solidFill>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19</a:t>
            </a:r>
          </a:p>
        </p:txBody>
      </p:sp>
    </p:spTree>
    <p:extLst>
      <p:ext uri="{BB962C8B-B14F-4D97-AF65-F5344CB8AC3E}">
        <p14:creationId xmlns:p14="http://schemas.microsoft.com/office/powerpoint/2010/main" val="75931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CA" altLang="pt-PT" b="1" dirty="0" err="1">
                <a:solidFill>
                  <a:srgbClr val="000000"/>
                </a:solidFill>
              </a:rPr>
              <a:t>Cette</a:t>
            </a:r>
            <a:r>
              <a:rPr lang="en-CA" altLang="pt-PT" b="1" dirty="0">
                <a:solidFill>
                  <a:srgbClr val="000000"/>
                </a:solidFill>
              </a:rPr>
              <a:t> formation :</a:t>
            </a:r>
          </a:p>
          <a:p>
            <a:pPr>
              <a:spcBef>
                <a:spcPct val="0"/>
              </a:spcBef>
              <a:buFontTx/>
              <a:buChar char="•"/>
            </a:pPr>
            <a:r>
              <a:rPr lang="fr-FR" altLang="pt-PT" dirty="0">
                <a:solidFill>
                  <a:srgbClr val="000000"/>
                </a:solidFill>
              </a:rPr>
              <a:t>soulignera les avantages potentiels de la mise en œuvre de ce projet;</a:t>
            </a:r>
          </a:p>
          <a:p>
            <a:pPr>
              <a:spcBef>
                <a:spcPct val="0"/>
              </a:spcBef>
              <a:buFontTx/>
              <a:buChar char="•"/>
            </a:pPr>
            <a:r>
              <a:rPr lang="fr-FR" altLang="pt-PT" dirty="0">
                <a:solidFill>
                  <a:srgbClr val="000000"/>
                </a:solidFill>
              </a:rPr>
              <a:t>mettra en lumière </a:t>
            </a:r>
            <a:r>
              <a:rPr lang="fr-FR" altLang="pt-PT" i="1" dirty="0">
                <a:solidFill>
                  <a:srgbClr val="000000"/>
                </a:solidFill>
              </a:rPr>
              <a:t>la Stratégie ontarienne en matière d'immigration;</a:t>
            </a:r>
          </a:p>
          <a:p>
            <a:pPr>
              <a:spcBef>
                <a:spcPct val="0"/>
              </a:spcBef>
              <a:buFontTx/>
              <a:buChar char="•"/>
            </a:pPr>
            <a:r>
              <a:rPr lang="fr-FR" altLang="pt-PT" dirty="0">
                <a:solidFill>
                  <a:srgbClr val="000000"/>
                </a:solidFill>
              </a:rPr>
              <a:t>offrira un aperçu des portails d'immigration </a:t>
            </a:r>
            <a:r>
              <a:rPr lang="fr-FR" altLang="pt-PT" dirty="0" smtClean="0">
                <a:solidFill>
                  <a:srgbClr val="000000"/>
                </a:solidFill>
              </a:rPr>
              <a:t>municipaux </a:t>
            </a:r>
            <a:r>
              <a:rPr lang="fr-FR" altLang="pt-PT" dirty="0">
                <a:solidFill>
                  <a:srgbClr val="000000"/>
                </a:solidFill>
              </a:rPr>
              <a:t>et des cours de langues ALS/FLS pour les nouveaux arrivants d'âge adulte;</a:t>
            </a:r>
          </a:p>
          <a:p>
            <a:pPr>
              <a:spcBef>
                <a:spcPct val="0"/>
              </a:spcBef>
              <a:buFontTx/>
              <a:buChar char="•"/>
            </a:pPr>
            <a:r>
              <a:rPr lang="fr-FR" altLang="pt-PT" dirty="0">
                <a:solidFill>
                  <a:srgbClr val="000000"/>
                </a:solidFill>
              </a:rPr>
              <a:t>démontrera la synergie qui existe entre un portail d'immigration </a:t>
            </a:r>
            <a:r>
              <a:rPr lang="fr-FR" altLang="pt-PT" dirty="0" smtClean="0">
                <a:solidFill>
                  <a:srgbClr val="000000"/>
                </a:solidFill>
              </a:rPr>
              <a:t>municipal </a:t>
            </a:r>
            <a:r>
              <a:rPr lang="fr-FR" altLang="pt-PT" dirty="0">
                <a:solidFill>
                  <a:srgbClr val="000000"/>
                </a:solidFill>
              </a:rPr>
              <a:t>et les cours de langue ALS/FLS; </a:t>
            </a:r>
          </a:p>
          <a:p>
            <a:pPr>
              <a:spcBef>
                <a:spcPct val="0"/>
              </a:spcBef>
              <a:buFontTx/>
              <a:buChar char="•"/>
            </a:pPr>
            <a:r>
              <a:rPr lang="fr-FR" altLang="pt-PT" dirty="0">
                <a:solidFill>
                  <a:srgbClr val="000000"/>
                </a:solidFill>
              </a:rPr>
              <a:t>présentera les résultats tirés d'une étude de cas de la Région de Durham soutenant cette approche;</a:t>
            </a:r>
          </a:p>
          <a:p>
            <a:pPr>
              <a:spcBef>
                <a:spcPct val="0"/>
              </a:spcBef>
              <a:buFontTx/>
              <a:buChar char="•"/>
            </a:pPr>
            <a:r>
              <a:rPr lang="fr-FR" altLang="pt-PT" dirty="0">
                <a:solidFill>
                  <a:srgbClr val="000000"/>
                </a:solidFill>
              </a:rPr>
              <a:t>proposera un aperçu de l'approche actionnelle et de l'apprentissage </a:t>
            </a:r>
            <a:r>
              <a:rPr lang="fr-FR" altLang="pt-PT" dirty="0" smtClean="0">
                <a:solidFill>
                  <a:srgbClr val="000000"/>
                </a:solidFill>
              </a:rPr>
              <a:t>par </a:t>
            </a:r>
            <a:r>
              <a:rPr lang="fr-FR" altLang="pt-PT" dirty="0">
                <a:solidFill>
                  <a:srgbClr val="000000"/>
                </a:solidFill>
              </a:rPr>
              <a:t>les tâches, et fera le lien avec le </a:t>
            </a:r>
            <a:r>
              <a:rPr lang="fr-FR" altLang="pt-PT" i="1" dirty="0">
                <a:solidFill>
                  <a:srgbClr val="000000"/>
                </a:solidFill>
              </a:rPr>
              <a:t>CLB,</a:t>
            </a:r>
            <a:r>
              <a:rPr lang="fr-FR" altLang="pt-PT" dirty="0">
                <a:solidFill>
                  <a:srgbClr val="000000"/>
                </a:solidFill>
              </a:rPr>
              <a:t> les NCLC et le CECR;</a:t>
            </a:r>
          </a:p>
          <a:p>
            <a:pPr>
              <a:spcBef>
                <a:spcPct val="0"/>
              </a:spcBef>
              <a:buFontTx/>
              <a:buChar char="•"/>
            </a:pPr>
            <a:r>
              <a:rPr lang="fr-FR" altLang="pt-PT" dirty="0">
                <a:solidFill>
                  <a:srgbClr val="000000"/>
                </a:solidFill>
              </a:rPr>
              <a:t>présentera des outils pratiques visant à mettre en œuvre l'apprentissage par les tâches en utilisant </a:t>
            </a:r>
            <a:r>
              <a:rPr lang="fr-FR" altLang="pt-PT" dirty="0" smtClean="0">
                <a:solidFill>
                  <a:srgbClr val="000000"/>
                </a:solidFill>
              </a:rPr>
              <a:t>un </a:t>
            </a:r>
            <a:r>
              <a:rPr lang="fr-FR" altLang="pt-PT" dirty="0">
                <a:solidFill>
                  <a:srgbClr val="000000"/>
                </a:solidFill>
              </a:rPr>
              <a:t>portail d'immigration </a:t>
            </a:r>
            <a:r>
              <a:rPr lang="fr-FR" altLang="pt-PT" dirty="0" smtClean="0">
                <a:solidFill>
                  <a:srgbClr val="000000"/>
                </a:solidFill>
              </a:rPr>
              <a:t>municipal </a:t>
            </a:r>
            <a:r>
              <a:rPr lang="fr-FR" altLang="pt-PT" dirty="0">
                <a:solidFill>
                  <a:srgbClr val="000000"/>
                </a:solidFill>
              </a:rPr>
              <a:t>dans un cours de langue;</a:t>
            </a:r>
          </a:p>
          <a:p>
            <a:pPr>
              <a:spcBef>
                <a:spcPct val="0"/>
              </a:spcBef>
              <a:buFontTx/>
              <a:buChar char="•"/>
            </a:pPr>
            <a:r>
              <a:rPr lang="fr-FR" altLang="pt-PT" dirty="0">
                <a:solidFill>
                  <a:srgbClr val="000000"/>
                </a:solidFill>
              </a:rPr>
              <a:t>fera entendre la voix de l'enseignant et celle des apprenants impliqués dans ce projet.</a:t>
            </a:r>
          </a:p>
          <a:p>
            <a:pPr>
              <a:spcBef>
                <a:spcPct val="0"/>
              </a:spcBef>
            </a:pPr>
            <a:endParaRPr lang="en-CA" altLang="pt-PT" dirty="0">
              <a:solidFill>
                <a:srgbClr val="000000"/>
              </a:solidFill>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a:t>
            </a:r>
          </a:p>
        </p:txBody>
      </p:sp>
    </p:spTree>
    <p:extLst>
      <p:ext uri="{BB962C8B-B14F-4D97-AF65-F5344CB8AC3E}">
        <p14:creationId xmlns:p14="http://schemas.microsoft.com/office/powerpoint/2010/main" val="360604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En plus d'offrir des énoncés de compétence/descripteurs « peut faire » et de suggérer un enseignement éventuel pour les blocs d'apprentissage, ce document renferme aussi des feuillets de planification pour les apprenants destinés à recueillir et à organiser leurs apprentissages afin d'aider à la préparation de la tâche.</a:t>
            </a:r>
          </a:p>
          <a:p>
            <a:pPr>
              <a:spcBef>
                <a:spcPct val="0"/>
              </a:spcBef>
            </a:pPr>
            <a:endParaRPr lang="en-CA" altLang="pt-PT" dirty="0">
              <a:solidFill>
                <a:srgbClr val="000000"/>
              </a:solidFill>
            </a:endParaRPr>
          </a:p>
          <a:p>
            <a:pPr>
              <a:spcBef>
                <a:spcPct val="0"/>
              </a:spcBef>
            </a:pPr>
            <a:r>
              <a:rPr lang="en-US" altLang="pt-PT" i="1" dirty="0">
                <a:solidFill>
                  <a:srgbClr val="000000"/>
                </a:solidFill>
              </a:rPr>
              <a:t>Lien </a:t>
            </a:r>
            <a:r>
              <a:rPr lang="en-US" altLang="pt-PT" i="1" dirty="0" err="1">
                <a:solidFill>
                  <a:srgbClr val="000000"/>
                </a:solidFill>
              </a:rPr>
              <a:t>vers</a:t>
            </a:r>
            <a:r>
              <a:rPr lang="en-US" altLang="pt-PT" i="1" dirty="0">
                <a:solidFill>
                  <a:srgbClr val="000000"/>
                </a:solidFill>
              </a:rPr>
              <a:t> « Exploring the Region of Durham Through Task-based Learning » (</a:t>
            </a:r>
            <a:r>
              <a:rPr lang="en-US" altLang="pt-PT" i="1" dirty="0" err="1">
                <a:solidFill>
                  <a:srgbClr val="000000"/>
                </a:solidFill>
              </a:rPr>
              <a:t>en</a:t>
            </a:r>
            <a:r>
              <a:rPr lang="en-US" altLang="pt-PT" i="1" dirty="0">
                <a:solidFill>
                  <a:srgbClr val="000000"/>
                </a:solidFill>
              </a:rPr>
              <a:t> </a:t>
            </a:r>
            <a:r>
              <a:rPr lang="en-US" altLang="pt-PT" i="1" dirty="0" err="1">
                <a:solidFill>
                  <a:srgbClr val="000000"/>
                </a:solidFill>
              </a:rPr>
              <a:t>anglais</a:t>
            </a:r>
            <a:r>
              <a:rPr lang="en-US" altLang="pt-PT" i="1" dirty="0">
                <a:solidFill>
                  <a:srgbClr val="000000"/>
                </a:solidFill>
              </a:rPr>
              <a:t> </a:t>
            </a:r>
            <a:r>
              <a:rPr lang="en-US" altLang="pt-PT" i="1" dirty="0" err="1">
                <a:solidFill>
                  <a:srgbClr val="000000"/>
                </a:solidFill>
              </a:rPr>
              <a:t>uniquement</a:t>
            </a:r>
            <a:r>
              <a:rPr lang="en-US" altLang="pt-PT" i="1" dirty="0">
                <a:solidFill>
                  <a:srgbClr val="000000"/>
                </a:solidFill>
              </a:rPr>
              <a:t>) : https://www.durhamimmigration.ca/learning/Documents/Living-in-English_Discovering-Durham.pdf</a:t>
            </a:r>
          </a:p>
          <a:p>
            <a:pPr>
              <a:spcBef>
                <a:spcPct val="0"/>
              </a:spcBef>
            </a:pPr>
            <a:endParaRPr lang="en-CA" altLang="pt-PT" i="1" dirty="0">
              <a:solidFill>
                <a:srgbClr val="000000"/>
              </a:solidFill>
            </a:endParaRPr>
          </a:p>
          <a:p>
            <a:pPr>
              <a:spcBef>
                <a:spcPct val="0"/>
              </a:spcBef>
            </a:pPr>
            <a:r>
              <a:rPr lang="fr-FR" altLang="pt-PT" i="1" dirty="0">
                <a:solidFill>
                  <a:srgbClr val="000000"/>
                </a:solidFill>
              </a:rPr>
              <a:t>Le feuillet de planification de l'étudiant présenté sur cette diapositive se trouve à la page 81 du document susmentionné.</a:t>
            </a:r>
          </a:p>
          <a:p>
            <a:pPr>
              <a:spcBef>
                <a:spcPct val="0"/>
              </a:spcBef>
            </a:pPr>
            <a:endParaRPr lang="en-CA" altLang="pt-PT" i="1" dirty="0">
              <a:solidFill>
                <a:srgbClr val="000000"/>
              </a:solidFill>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20</a:t>
            </a:r>
          </a:p>
        </p:txBody>
      </p:sp>
    </p:spTree>
    <p:extLst>
      <p:ext uri="{BB962C8B-B14F-4D97-AF65-F5344CB8AC3E}">
        <p14:creationId xmlns:p14="http://schemas.microsoft.com/office/powerpoint/2010/main" val="141011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Maintenant qu'une tâche a été créée, il est nécessaire de planifier en commençant par la fin, la conception à rebours, afin de créer un bloc d'apprentissage en gardant toujours en tête l'objectif (la tâche). </a:t>
            </a:r>
          </a:p>
          <a:p>
            <a:pPr>
              <a:spcBef>
                <a:spcPct val="0"/>
              </a:spcBef>
            </a:pPr>
            <a:endParaRPr lang="en-CA" altLang="pt-PT" dirty="0">
              <a:solidFill>
                <a:srgbClr val="000000"/>
              </a:solidFill>
            </a:endParaRPr>
          </a:p>
          <a:p>
            <a:pPr>
              <a:spcBef>
                <a:spcPct val="0"/>
              </a:spcBef>
            </a:pPr>
            <a:r>
              <a:rPr lang="fr-FR" altLang="pt-PT" dirty="0">
                <a:solidFill>
                  <a:srgbClr val="000000"/>
                </a:solidFill>
              </a:rPr>
              <a:t>Un bloc d'apprentissage est une unité d'étude par laquelle les apprenants acquièrent les compétences nécessaires pour accomplir la tâche.  Le point culminant du bloc d'apprentissage est la réalisation et l'évaluation de la tâche.  Par exemple, un bloc d'apprentissage pourrait être basé sur la tâche « commander dans un restaurant ». Durant le bloc d'apprentissage, les élèves s'efforceraient d'accomplir la tâche de commander dans un restaurant en participant à diverses activités d'apprentissage communicatif, comme lire des menus, employer des formules de politesse, des salutations d'arrivée et de prise de congé, pour développer leurs connaissances et leurs compétences. </a:t>
            </a:r>
          </a:p>
          <a:p>
            <a:pPr>
              <a:spcBef>
                <a:spcPct val="0"/>
              </a:spcBef>
            </a:pPr>
            <a:endParaRPr lang="en-CA" altLang="pt-PT" dirty="0">
              <a:solidFill>
                <a:srgbClr val="000000"/>
              </a:solidFill>
            </a:endParaRPr>
          </a:p>
          <a:p>
            <a:pPr>
              <a:spcBef>
                <a:spcPct val="0"/>
              </a:spcBef>
            </a:pPr>
            <a:r>
              <a:rPr lang="fr-FR" altLang="pt-PT" dirty="0">
                <a:solidFill>
                  <a:srgbClr val="000000"/>
                </a:solidFill>
              </a:rPr>
              <a:t>Diverses formes d'évaluation auront lieu tout au long du bloc d'apprentissage pour améliorer l'apprentissage.</a:t>
            </a:r>
          </a:p>
          <a:p>
            <a:pPr>
              <a:spcBef>
                <a:spcPct val="0"/>
              </a:spcBef>
            </a:pPr>
            <a:endParaRPr lang="en-CA" altLang="pt-PT" dirty="0">
              <a:solidFill>
                <a:srgbClr val="000000"/>
              </a:solidFill>
            </a:endParaRPr>
          </a:p>
          <a:p>
            <a:pPr>
              <a:spcBef>
                <a:spcPct val="0"/>
              </a:spcBef>
            </a:pPr>
            <a:r>
              <a:rPr lang="fr-FR" altLang="pt-PT" b="1" dirty="0">
                <a:solidFill>
                  <a:srgbClr val="000000"/>
                </a:solidFill>
              </a:rPr>
              <a:t>L'évaluation</a:t>
            </a:r>
            <a:r>
              <a:rPr lang="fr-FR" altLang="pt-PT" b="1" i="1" dirty="0">
                <a:solidFill>
                  <a:srgbClr val="000000"/>
                </a:solidFill>
              </a:rPr>
              <a:t> au service de</a:t>
            </a:r>
            <a:r>
              <a:rPr lang="fr-FR" altLang="pt-PT" b="1" dirty="0">
                <a:solidFill>
                  <a:srgbClr val="000000"/>
                </a:solidFill>
              </a:rPr>
              <a:t> </a:t>
            </a:r>
            <a:r>
              <a:rPr lang="fr-FR" altLang="pt-PT" dirty="0">
                <a:solidFill>
                  <a:srgbClr val="000000"/>
                </a:solidFill>
              </a:rPr>
              <a:t>l'apprentissage se fera alors que les apprenants se préparent à la tâche par le biais de diverses activités communicatives.  Avec ce type d'évaluation, les apprenants reçoivent une rétroaction descriptive en temps opportun visant à déterminer où ils en sont et ce qu'ils doivent faire pour s'améliorer. Les enseignants peuvent également utiliser ces informations pour déterminer les écarts entre les apprenants, où ils doivent être rendus pour exécuter la tâche avec succès et adapter leur programme en conséquence.</a:t>
            </a:r>
          </a:p>
          <a:p>
            <a:pPr>
              <a:spcBef>
                <a:spcPct val="0"/>
              </a:spcBef>
            </a:pPr>
            <a:endParaRPr lang="en-CA" altLang="pt-PT" dirty="0">
              <a:solidFill>
                <a:srgbClr val="000000"/>
              </a:solidFill>
            </a:endParaRPr>
          </a:p>
          <a:p>
            <a:pPr>
              <a:spcBef>
                <a:spcPct val="0"/>
              </a:spcBef>
            </a:pPr>
            <a:r>
              <a:rPr lang="fr-FR" altLang="pt-PT" b="1" dirty="0">
                <a:solidFill>
                  <a:srgbClr val="000000"/>
                </a:solidFill>
              </a:rPr>
              <a:t>L'évaluation </a:t>
            </a:r>
            <a:r>
              <a:rPr lang="fr-FR" altLang="pt-PT" b="1" i="1" dirty="0">
                <a:solidFill>
                  <a:srgbClr val="000000"/>
                </a:solidFill>
              </a:rPr>
              <a:t>en tant qu</a:t>
            </a:r>
            <a:r>
              <a:rPr lang="fr-FR" altLang="pt-PT" b="1" dirty="0">
                <a:solidFill>
                  <a:srgbClr val="000000"/>
                </a:solidFill>
              </a:rPr>
              <a:t>'</a:t>
            </a:r>
            <a:r>
              <a:rPr lang="fr-FR" altLang="pt-PT" dirty="0">
                <a:solidFill>
                  <a:srgbClr val="000000"/>
                </a:solidFill>
              </a:rPr>
              <a:t>apprentissage doit aussi avoir lieu durant le bloc d'apprentissage.  </a:t>
            </a:r>
            <a:r>
              <a:rPr lang="fr-FR" altLang="pt-PT" b="1" i="1" dirty="0">
                <a:solidFill>
                  <a:srgbClr val="000000"/>
                </a:solidFill>
              </a:rPr>
              <a:t>L'évaluation en tant qu' </a:t>
            </a:r>
            <a:r>
              <a:rPr lang="fr-FR" altLang="pt-PT" dirty="0">
                <a:solidFill>
                  <a:srgbClr val="000000"/>
                </a:solidFill>
              </a:rPr>
              <a:t>apprentissage « permet à l'élève de développer sa capacité de devenir une apprenante ou un apprenant autonome qui </a:t>
            </a:r>
            <a:r>
              <a:rPr lang="fr-FR" altLang="pt-PT" dirty="0" smtClean="0">
                <a:solidFill>
                  <a:srgbClr val="000000"/>
                </a:solidFill>
              </a:rPr>
              <a:t>peut </a:t>
            </a:r>
            <a:r>
              <a:rPr lang="fr-FR" altLang="pt-PT" dirty="0">
                <a:solidFill>
                  <a:srgbClr val="000000"/>
                </a:solidFill>
              </a:rPr>
              <a:t>établir ses objectifs d'apprentissage personnels, suivre ses progrès, déterminer les prochaines étapes et réfléchir sur son apprentissage </a:t>
            </a:r>
            <a:r>
              <a:rPr lang="fr-FR" altLang="pt-PT">
                <a:solidFill>
                  <a:srgbClr val="000000"/>
                </a:solidFill>
              </a:rPr>
              <a:t>» </a:t>
            </a:r>
            <a:r>
              <a:rPr lang="fr-FR" altLang="pt-PT" smtClean="0">
                <a:solidFill>
                  <a:srgbClr val="000000"/>
                </a:solidFill>
              </a:rPr>
              <a:t>(</a:t>
            </a:r>
            <a:r>
              <a:rPr lang="fr-FR" sz="1200" i="1" kern="1200" smtClean="0">
                <a:solidFill>
                  <a:schemeClr val="tx1"/>
                </a:solidFill>
                <a:effectLst/>
                <a:latin typeface="+mn-lt"/>
                <a:ea typeface="+mn-ea"/>
                <a:cs typeface="+mn-cs"/>
              </a:rPr>
              <a:t>Faire croître le succès</a:t>
            </a:r>
            <a:r>
              <a:rPr lang="fr-FR" altLang="pt-PT" smtClean="0">
                <a:solidFill>
                  <a:srgbClr val="000000"/>
                </a:solidFill>
              </a:rPr>
              <a:t>, </a:t>
            </a:r>
            <a:r>
              <a:rPr lang="fr-FR" altLang="pt-PT" dirty="0">
                <a:solidFill>
                  <a:srgbClr val="000000"/>
                </a:solidFill>
              </a:rPr>
              <a:t>2010)</a:t>
            </a:r>
          </a:p>
          <a:p>
            <a:pPr>
              <a:spcBef>
                <a:spcPct val="0"/>
              </a:spcBef>
            </a:pPr>
            <a:endParaRPr lang="en-CA" altLang="pt-PT" dirty="0">
              <a:solidFill>
                <a:srgbClr val="000000"/>
              </a:solidFill>
            </a:endParaRPr>
          </a:p>
          <a:p>
            <a:pPr>
              <a:spcBef>
                <a:spcPct val="0"/>
              </a:spcBef>
            </a:pPr>
            <a:r>
              <a:rPr lang="fr-FR" altLang="pt-PT" b="1" dirty="0">
                <a:solidFill>
                  <a:srgbClr val="000000"/>
                </a:solidFill>
              </a:rPr>
              <a:t>L'évaluation </a:t>
            </a:r>
            <a:r>
              <a:rPr lang="fr-FR" altLang="pt-PT" b="1" i="1" dirty="0">
                <a:solidFill>
                  <a:srgbClr val="000000"/>
                </a:solidFill>
              </a:rPr>
              <a:t>de</a:t>
            </a:r>
            <a:r>
              <a:rPr lang="fr-FR" altLang="pt-PT" dirty="0">
                <a:solidFill>
                  <a:srgbClr val="000000"/>
                </a:solidFill>
              </a:rPr>
              <a:t> l'apprentissage a lieu le plus souvent vers la fin du bloc </a:t>
            </a:r>
            <a:r>
              <a:rPr lang="fr-FR" altLang="pt-PT" dirty="0" smtClean="0">
                <a:solidFill>
                  <a:srgbClr val="000000"/>
                </a:solidFill>
              </a:rPr>
              <a:t>d'apprentissage.</a:t>
            </a:r>
            <a:r>
              <a:rPr lang="fr-FR" altLang="pt-PT" baseline="0" dirty="0" smtClean="0">
                <a:solidFill>
                  <a:srgbClr val="000000"/>
                </a:solidFill>
              </a:rPr>
              <a:t> </a:t>
            </a:r>
            <a:r>
              <a:rPr lang="fr-FR" altLang="pt-PT" dirty="0" smtClean="0">
                <a:solidFill>
                  <a:srgbClr val="000000"/>
                </a:solidFill>
              </a:rPr>
              <a:t>Lors </a:t>
            </a:r>
            <a:r>
              <a:rPr lang="fr-FR" altLang="pt-PT" dirty="0">
                <a:solidFill>
                  <a:srgbClr val="000000"/>
                </a:solidFill>
              </a:rPr>
              <a:t>de ce type d'évaluation, les apprenants démontrent ce qu'ils ont appris/peuvent faire. La réalisation de la tâche à la fin du bloc d'apprentissage est un exemple de l'évaluation de l'apprentissage. </a:t>
            </a:r>
          </a:p>
          <a:p>
            <a:pPr>
              <a:spcBef>
                <a:spcPct val="0"/>
              </a:spcBef>
            </a:pPr>
            <a:endParaRPr lang="en-CA" altLang="pt-PT" dirty="0">
              <a:solidFill>
                <a:srgbClr val="000000"/>
              </a:solidFill>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21</a:t>
            </a:r>
          </a:p>
        </p:txBody>
      </p:sp>
    </p:spTree>
    <p:extLst>
      <p:ext uri="{BB962C8B-B14F-4D97-AF65-F5344CB8AC3E}">
        <p14:creationId xmlns:p14="http://schemas.microsoft.com/office/powerpoint/2010/main" val="2608638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fr-FR" altLang="pt-PT" dirty="0">
                <a:solidFill>
                  <a:srgbClr val="000000"/>
                </a:solidFill>
              </a:rPr>
              <a:t>Fournir ici un exemple de tâche tirée de </a:t>
            </a:r>
            <a:r>
              <a:rPr lang="fr-FR" altLang="pt-PT" i="1" dirty="0">
                <a:solidFill>
                  <a:srgbClr val="000000"/>
                </a:solidFill>
              </a:rPr>
              <a:t>Explorer la région de Durham grâce à l'apprentissage </a:t>
            </a:r>
            <a:r>
              <a:rPr lang="fr-FR" altLang="pt-PT" i="1" dirty="0" smtClean="0">
                <a:solidFill>
                  <a:srgbClr val="000000"/>
                </a:solidFill>
              </a:rPr>
              <a:t>par les </a:t>
            </a:r>
            <a:r>
              <a:rPr lang="fr-FR" altLang="pt-PT" i="1" dirty="0">
                <a:solidFill>
                  <a:srgbClr val="000000"/>
                </a:solidFill>
              </a:rPr>
              <a:t>tâches</a:t>
            </a:r>
            <a:r>
              <a:rPr lang="fr-FR" altLang="pt-PT" dirty="0">
                <a:solidFill>
                  <a:srgbClr val="000000"/>
                </a:solidFill>
              </a:rPr>
              <a:t>.  En se basant sur les descripteurs « peut faire » du </a:t>
            </a:r>
            <a:r>
              <a:rPr lang="fr-FR" altLang="pt-PT" i="1" dirty="0">
                <a:solidFill>
                  <a:srgbClr val="000000"/>
                </a:solidFill>
              </a:rPr>
              <a:t>CLB/</a:t>
            </a:r>
            <a:r>
              <a:rPr lang="fr-FR" altLang="pt-PT" dirty="0">
                <a:solidFill>
                  <a:srgbClr val="000000"/>
                </a:solidFill>
              </a:rPr>
              <a:t>NCLC, CECR, penser aux compétences nécessaires à l'apprenant pour accomplir la tâche. Ces compétences devraient être développées grâce au cours du bloc d'enseignement à l'aide d'une série d'activité de communication utiles. L'évaluation devrait être faite régulièrement durant le cours du bloc d'apprentissage afin d'aider l'apprenant à réaliser la tâche.  Une fois que l'apprenant à acquis les connaissances nécessaires, il est prêt à accomplir la tâche.</a:t>
            </a:r>
          </a:p>
          <a:p>
            <a:pPr>
              <a:spcBef>
                <a:spcPct val="0"/>
              </a:spcBef>
            </a:pPr>
            <a:endParaRPr lang="en-CA" altLang="pt-PT" dirty="0">
              <a:solidFill>
                <a:srgbClr val="000000"/>
              </a:solidFill>
            </a:endParaRPr>
          </a:p>
          <a:p>
            <a:pPr>
              <a:spcBef>
                <a:spcPct val="0"/>
              </a:spcBef>
            </a:pPr>
            <a:r>
              <a:rPr lang="fr-FR" altLang="pt-PT" dirty="0">
                <a:solidFill>
                  <a:srgbClr val="000000"/>
                </a:solidFill>
              </a:rPr>
              <a:t>Les réponses possibles sont notamment :</a:t>
            </a:r>
          </a:p>
          <a:p>
            <a:pPr>
              <a:spcBef>
                <a:spcPct val="0"/>
              </a:spcBef>
            </a:pPr>
            <a:r>
              <a:rPr lang="en-CA" altLang="pt-PT" dirty="0" err="1">
                <a:solidFill>
                  <a:srgbClr val="000000"/>
                </a:solidFill>
              </a:rPr>
              <a:t>Compréhension</a:t>
            </a:r>
            <a:r>
              <a:rPr lang="en-CA" altLang="pt-PT" dirty="0">
                <a:solidFill>
                  <a:srgbClr val="000000"/>
                </a:solidFill>
              </a:rPr>
              <a:t> de </a:t>
            </a:r>
            <a:r>
              <a:rPr lang="en-CA" altLang="pt-PT" dirty="0" err="1">
                <a:solidFill>
                  <a:srgbClr val="000000"/>
                </a:solidFill>
              </a:rPr>
              <a:t>l'oral</a:t>
            </a:r>
            <a:r>
              <a:rPr lang="en-CA" altLang="pt-PT" dirty="0">
                <a:solidFill>
                  <a:srgbClr val="000000"/>
                </a:solidFill>
              </a:rPr>
              <a:t>.</a:t>
            </a:r>
          </a:p>
          <a:p>
            <a:pPr>
              <a:spcBef>
                <a:spcPct val="0"/>
              </a:spcBef>
              <a:buFontTx/>
              <a:buChar char="•"/>
            </a:pPr>
            <a:r>
              <a:rPr lang="fr-FR" altLang="pt-PT" dirty="0">
                <a:solidFill>
                  <a:srgbClr val="000000"/>
                </a:solidFill>
              </a:rPr>
              <a:t>Reconnaître les expressions de salutations formelles et informelles, les prises de congé, les marques de bienveillance.</a:t>
            </a:r>
          </a:p>
          <a:p>
            <a:pPr>
              <a:spcBef>
                <a:spcPct val="0"/>
              </a:spcBef>
              <a:buFontTx/>
              <a:buChar char="•"/>
            </a:pPr>
            <a:r>
              <a:rPr lang="fr-FR" altLang="pt-PT" dirty="0">
                <a:solidFill>
                  <a:srgbClr val="000000"/>
                </a:solidFill>
              </a:rPr>
              <a:t>Réagir aux expressions communes employées dans un restaurant.</a:t>
            </a:r>
          </a:p>
          <a:p>
            <a:pPr>
              <a:spcBef>
                <a:spcPct val="0"/>
              </a:spcBef>
            </a:pPr>
            <a:r>
              <a:rPr lang="en-CA" altLang="pt-PT" dirty="0">
                <a:solidFill>
                  <a:srgbClr val="000000"/>
                </a:solidFill>
              </a:rPr>
              <a:t>Expression </a:t>
            </a:r>
            <a:r>
              <a:rPr lang="en-CA" altLang="pt-PT" dirty="0" err="1">
                <a:solidFill>
                  <a:srgbClr val="000000"/>
                </a:solidFill>
              </a:rPr>
              <a:t>orale</a:t>
            </a:r>
            <a:r>
              <a:rPr lang="en-CA" altLang="pt-PT" dirty="0">
                <a:solidFill>
                  <a:srgbClr val="000000"/>
                </a:solidFill>
              </a:rPr>
              <a:t>.</a:t>
            </a:r>
          </a:p>
          <a:p>
            <a:pPr>
              <a:spcBef>
                <a:spcPct val="0"/>
              </a:spcBef>
              <a:buFontTx/>
              <a:buChar char="•"/>
            </a:pPr>
            <a:r>
              <a:rPr lang="fr-FR" altLang="pt-PT" dirty="0">
                <a:solidFill>
                  <a:srgbClr val="000000"/>
                </a:solidFill>
              </a:rPr>
              <a:t>Salutations, prise de congé et petites phrases orales.</a:t>
            </a:r>
          </a:p>
          <a:p>
            <a:pPr>
              <a:spcBef>
                <a:spcPct val="0"/>
              </a:spcBef>
              <a:buFontTx/>
              <a:buChar char="•"/>
            </a:pPr>
            <a:r>
              <a:rPr lang="en-CA" altLang="pt-PT" dirty="0">
                <a:solidFill>
                  <a:srgbClr val="000000"/>
                </a:solidFill>
              </a:rPr>
              <a:t>Expressions de politesse </a:t>
            </a:r>
            <a:r>
              <a:rPr lang="en-CA" altLang="pt-PT" dirty="0" err="1">
                <a:solidFill>
                  <a:srgbClr val="000000"/>
                </a:solidFill>
              </a:rPr>
              <a:t>appropriées</a:t>
            </a:r>
            <a:r>
              <a:rPr lang="en-CA" altLang="pt-PT" dirty="0">
                <a:solidFill>
                  <a:srgbClr val="000000"/>
                </a:solidFill>
              </a:rPr>
              <a:t>.</a:t>
            </a:r>
          </a:p>
          <a:p>
            <a:pPr>
              <a:spcBef>
                <a:spcPct val="0"/>
              </a:spcBef>
            </a:pPr>
            <a:r>
              <a:rPr lang="en-CA" altLang="pt-PT" dirty="0" err="1">
                <a:solidFill>
                  <a:srgbClr val="000000"/>
                </a:solidFill>
              </a:rPr>
              <a:t>Compréhension</a:t>
            </a:r>
            <a:r>
              <a:rPr lang="en-CA" altLang="pt-PT" dirty="0">
                <a:solidFill>
                  <a:srgbClr val="000000"/>
                </a:solidFill>
              </a:rPr>
              <a:t> de </a:t>
            </a:r>
            <a:r>
              <a:rPr lang="en-CA" altLang="pt-PT" dirty="0" err="1">
                <a:solidFill>
                  <a:srgbClr val="000000"/>
                </a:solidFill>
              </a:rPr>
              <a:t>l'écrit</a:t>
            </a:r>
            <a:r>
              <a:rPr lang="en-CA" altLang="pt-PT" dirty="0">
                <a:solidFill>
                  <a:srgbClr val="000000"/>
                </a:solidFill>
              </a:rPr>
              <a:t>.</a:t>
            </a:r>
          </a:p>
          <a:p>
            <a:pPr>
              <a:spcBef>
                <a:spcPct val="0"/>
              </a:spcBef>
              <a:buFontTx/>
              <a:buChar char="•"/>
            </a:pPr>
            <a:r>
              <a:rPr lang="fr-FR" altLang="pt-PT" dirty="0">
                <a:solidFill>
                  <a:srgbClr val="000000"/>
                </a:solidFill>
              </a:rPr>
              <a:t>Trouver un menu sur Internet.</a:t>
            </a:r>
          </a:p>
          <a:p>
            <a:pPr>
              <a:spcBef>
                <a:spcPct val="0"/>
              </a:spcBef>
              <a:buFontTx/>
              <a:buChar char="•"/>
            </a:pPr>
            <a:r>
              <a:rPr lang="fr-FR" altLang="pt-PT" dirty="0">
                <a:solidFill>
                  <a:srgbClr val="000000"/>
                </a:solidFill>
              </a:rPr>
              <a:t>Obtenir des informations de base à propos d'un menu du restaurant.</a:t>
            </a:r>
          </a:p>
          <a:p>
            <a:pPr>
              <a:spcBef>
                <a:spcPct val="0"/>
              </a:spcBef>
              <a:buFontTx/>
              <a:buChar char="•"/>
            </a:pPr>
            <a:r>
              <a:rPr lang="fr-FR" altLang="pt-PT" dirty="0">
                <a:solidFill>
                  <a:srgbClr val="000000"/>
                </a:solidFill>
              </a:rPr>
              <a:t>Repérer les noms des plats et les prix.</a:t>
            </a:r>
          </a:p>
          <a:p>
            <a:pPr>
              <a:spcBef>
                <a:spcPct val="0"/>
              </a:spcBef>
              <a:buFontTx/>
              <a:buChar char="•"/>
            </a:pPr>
            <a:r>
              <a:rPr lang="fr-FR" altLang="pt-PT" dirty="0">
                <a:solidFill>
                  <a:srgbClr val="000000"/>
                </a:solidFill>
              </a:rPr>
              <a:t>Comprendre les détails de la facture et payer le bon montant, en y incluant le pourboire.</a:t>
            </a:r>
          </a:p>
          <a:p>
            <a:pPr>
              <a:spcBef>
                <a:spcPct val="0"/>
              </a:spcBef>
            </a:pPr>
            <a:r>
              <a:rPr lang="en-CA" altLang="pt-PT" dirty="0">
                <a:solidFill>
                  <a:srgbClr val="000000"/>
                </a:solidFill>
              </a:rPr>
              <a:t>Expression </a:t>
            </a:r>
            <a:r>
              <a:rPr lang="en-CA" altLang="pt-PT" dirty="0" err="1">
                <a:solidFill>
                  <a:srgbClr val="000000"/>
                </a:solidFill>
              </a:rPr>
              <a:t>écrite</a:t>
            </a:r>
            <a:r>
              <a:rPr lang="en-CA" altLang="pt-PT" dirty="0">
                <a:solidFill>
                  <a:srgbClr val="000000"/>
                </a:solidFill>
              </a:rPr>
              <a:t>.</a:t>
            </a:r>
          </a:p>
          <a:p>
            <a:pPr>
              <a:spcBef>
                <a:spcPct val="0"/>
              </a:spcBef>
              <a:buFontTx/>
              <a:buChar char="•"/>
            </a:pPr>
            <a:r>
              <a:rPr lang="fr-FR" altLang="pt-PT" dirty="0">
                <a:solidFill>
                  <a:srgbClr val="000000"/>
                </a:solidFill>
              </a:rPr>
              <a:t>Écrire des salutations, une prise de congé et de simples messages courts.</a:t>
            </a:r>
          </a:p>
          <a:p>
            <a:pPr>
              <a:spcBef>
                <a:spcPct val="0"/>
              </a:spcBef>
              <a:buFontTx/>
              <a:buChar char="•"/>
            </a:pPr>
            <a:r>
              <a:rPr lang="fr-FR" altLang="pt-PT" dirty="0">
                <a:solidFill>
                  <a:srgbClr val="000000"/>
                </a:solidFill>
              </a:rPr>
              <a:t>Écrire un courriel à un ami pour lui décrire un restaurant, un repas et le service reçu.</a:t>
            </a:r>
          </a:p>
          <a:p>
            <a:pPr>
              <a:spcBef>
                <a:spcPct val="0"/>
              </a:spcBef>
            </a:pPr>
            <a:endParaRPr lang="en-CA" altLang="pt-PT" dirty="0">
              <a:solidFill>
                <a:srgbClr val="000000"/>
              </a:solidFill>
            </a:endParaRPr>
          </a:p>
          <a:p>
            <a:pPr>
              <a:spcBef>
                <a:spcPct val="0"/>
              </a:spcBef>
            </a:pPr>
            <a:endParaRPr lang="en-CA" altLang="pt-PT" dirty="0">
              <a:solidFill>
                <a:srgbClr val="000000"/>
              </a:solidFill>
            </a:endParaRPr>
          </a:p>
          <a:p>
            <a:pPr>
              <a:spcBef>
                <a:spcPct val="0"/>
              </a:spcBef>
            </a:pPr>
            <a:endParaRPr lang="en-CA" altLang="pt-PT" dirty="0">
              <a:solidFill>
                <a:srgbClr val="000000"/>
              </a:solidFill>
            </a:endParaRPr>
          </a:p>
          <a:p>
            <a:pPr>
              <a:spcBef>
                <a:spcPct val="0"/>
              </a:spcBef>
            </a:pPr>
            <a:endParaRPr lang="en-CA" altLang="pt-PT" dirty="0">
              <a:solidFill>
                <a:srgbClr val="000000"/>
              </a:solidFill>
            </a:endParaRPr>
          </a:p>
          <a:p>
            <a:pPr>
              <a:spcBef>
                <a:spcPct val="0"/>
              </a:spcBef>
            </a:pPr>
            <a:r>
              <a:rPr lang="en-US" altLang="pt-PT" i="1" dirty="0">
                <a:solidFill>
                  <a:srgbClr val="000000"/>
                </a:solidFill>
              </a:rPr>
              <a:t>Lien </a:t>
            </a:r>
            <a:r>
              <a:rPr lang="en-US" altLang="pt-PT" i="1" dirty="0" err="1">
                <a:solidFill>
                  <a:srgbClr val="000000"/>
                </a:solidFill>
              </a:rPr>
              <a:t>vers</a:t>
            </a:r>
            <a:r>
              <a:rPr lang="en-US" altLang="pt-PT" i="1" dirty="0">
                <a:solidFill>
                  <a:srgbClr val="000000"/>
                </a:solidFill>
              </a:rPr>
              <a:t> « Exploring the Region of Durham Through Task-based Learning » (</a:t>
            </a:r>
            <a:r>
              <a:rPr lang="en-US" altLang="pt-PT" i="1" dirty="0" err="1">
                <a:solidFill>
                  <a:srgbClr val="000000"/>
                </a:solidFill>
              </a:rPr>
              <a:t>en</a:t>
            </a:r>
            <a:r>
              <a:rPr lang="en-US" altLang="pt-PT" i="1" dirty="0">
                <a:solidFill>
                  <a:srgbClr val="000000"/>
                </a:solidFill>
              </a:rPr>
              <a:t> </a:t>
            </a:r>
            <a:r>
              <a:rPr lang="en-US" altLang="pt-PT" i="1" dirty="0" err="1">
                <a:solidFill>
                  <a:srgbClr val="000000"/>
                </a:solidFill>
              </a:rPr>
              <a:t>anglais</a:t>
            </a:r>
            <a:r>
              <a:rPr lang="en-US" altLang="pt-PT" i="1" dirty="0">
                <a:solidFill>
                  <a:srgbClr val="000000"/>
                </a:solidFill>
              </a:rPr>
              <a:t> </a:t>
            </a:r>
            <a:r>
              <a:rPr lang="en-US" altLang="pt-PT" i="1" dirty="0" err="1">
                <a:solidFill>
                  <a:srgbClr val="000000"/>
                </a:solidFill>
              </a:rPr>
              <a:t>uniquement</a:t>
            </a:r>
            <a:r>
              <a:rPr lang="en-US" altLang="pt-PT" i="1" dirty="0">
                <a:solidFill>
                  <a:srgbClr val="000000"/>
                </a:solidFill>
              </a:rPr>
              <a:t>) : https://www.durhamimmigration.ca/learning/Documents/Living-in-English_Discovering-Durham.pdf</a:t>
            </a:r>
          </a:p>
          <a:p>
            <a:pPr>
              <a:spcBef>
                <a:spcPct val="0"/>
              </a:spcBef>
            </a:pPr>
            <a:endParaRPr lang="en-CA" altLang="pt-PT" i="1" dirty="0">
              <a:solidFill>
                <a:srgbClr val="000000"/>
              </a:solidFill>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22</a:t>
            </a:r>
          </a:p>
        </p:txBody>
      </p:sp>
    </p:spTree>
    <p:extLst>
      <p:ext uri="{BB962C8B-B14F-4D97-AF65-F5344CB8AC3E}">
        <p14:creationId xmlns:p14="http://schemas.microsoft.com/office/powerpoint/2010/main" val="1789318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Ce sont là des exemples d'activités communicatives possibles pour l'acquisition des compétences nécessaires à l'accomplissement de la tâche.</a:t>
            </a:r>
          </a:p>
          <a:p>
            <a:pPr>
              <a:spcBef>
                <a:spcPct val="0"/>
              </a:spcBef>
            </a:pPr>
            <a:endParaRPr lang="en-CA" altLang="pt-PT" i="1" dirty="0">
              <a:solidFill>
                <a:srgbClr val="000000"/>
              </a:solidFill>
            </a:endParaRPr>
          </a:p>
          <a:p>
            <a:pPr>
              <a:spcBef>
                <a:spcPct val="0"/>
              </a:spcBef>
            </a:pPr>
            <a:r>
              <a:rPr lang="fr-FR" altLang="pt-PT" i="1" dirty="0">
                <a:solidFill>
                  <a:srgbClr val="000000"/>
                </a:solidFill>
              </a:rPr>
              <a:t>Des exemples d'activités communicatives se trouvent dans le guide du projet Synergies.</a:t>
            </a:r>
          </a:p>
          <a:p>
            <a:pPr>
              <a:spcBef>
                <a:spcPct val="0"/>
              </a:spcBef>
            </a:pPr>
            <a:endParaRPr lang="en-CA" altLang="pt-PT" dirty="0">
              <a:solidFill>
                <a:srgbClr val="000000"/>
              </a:solidFill>
            </a:endParaRPr>
          </a:p>
          <a:p>
            <a:pPr>
              <a:spcBef>
                <a:spcPct val="0"/>
              </a:spcBef>
            </a:pPr>
            <a:r>
              <a:rPr lang="en-US" altLang="pt-PT" i="1" dirty="0">
                <a:solidFill>
                  <a:srgbClr val="000000"/>
                </a:solidFill>
              </a:rPr>
              <a:t>Lien </a:t>
            </a:r>
            <a:r>
              <a:rPr lang="en-US" altLang="pt-PT" i="1" dirty="0" err="1">
                <a:solidFill>
                  <a:srgbClr val="000000"/>
                </a:solidFill>
              </a:rPr>
              <a:t>vers</a:t>
            </a:r>
            <a:r>
              <a:rPr lang="en-US" altLang="pt-PT" i="1" dirty="0">
                <a:solidFill>
                  <a:srgbClr val="000000"/>
                </a:solidFill>
              </a:rPr>
              <a:t> « Exploring the Region of Durham Through Task-based Learning » (</a:t>
            </a:r>
            <a:r>
              <a:rPr lang="en-US" altLang="pt-PT" i="1" dirty="0" err="1">
                <a:solidFill>
                  <a:srgbClr val="000000"/>
                </a:solidFill>
              </a:rPr>
              <a:t>en</a:t>
            </a:r>
            <a:r>
              <a:rPr lang="en-US" altLang="pt-PT" i="1" dirty="0">
                <a:solidFill>
                  <a:srgbClr val="000000"/>
                </a:solidFill>
              </a:rPr>
              <a:t> </a:t>
            </a:r>
            <a:r>
              <a:rPr lang="en-US" altLang="pt-PT" i="1" dirty="0" err="1">
                <a:solidFill>
                  <a:srgbClr val="000000"/>
                </a:solidFill>
              </a:rPr>
              <a:t>anglais</a:t>
            </a:r>
            <a:r>
              <a:rPr lang="en-US" altLang="pt-PT" i="1" dirty="0">
                <a:solidFill>
                  <a:srgbClr val="000000"/>
                </a:solidFill>
              </a:rPr>
              <a:t> </a:t>
            </a:r>
            <a:r>
              <a:rPr lang="en-US" altLang="pt-PT" i="1" dirty="0" err="1">
                <a:solidFill>
                  <a:srgbClr val="000000"/>
                </a:solidFill>
              </a:rPr>
              <a:t>uniquement</a:t>
            </a:r>
            <a:r>
              <a:rPr lang="en-US" altLang="pt-PT" i="1" dirty="0">
                <a:solidFill>
                  <a:srgbClr val="000000"/>
                </a:solidFill>
              </a:rPr>
              <a:t>) : https://www.durhamimmigration.ca/learning/Documents/Living-in-English_Discovering-Durham.pdf</a:t>
            </a:r>
          </a:p>
          <a:p>
            <a:pPr>
              <a:spcBef>
                <a:spcPct val="0"/>
              </a:spcBef>
            </a:pPr>
            <a:endParaRPr lang="en-CA" altLang="pt-PT" i="1" dirty="0">
              <a:solidFill>
                <a:srgbClr val="000000"/>
              </a:solidFill>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23</a:t>
            </a:r>
          </a:p>
        </p:txBody>
      </p:sp>
    </p:spTree>
    <p:extLst>
      <p:ext uri="{BB962C8B-B14F-4D97-AF65-F5344CB8AC3E}">
        <p14:creationId xmlns:p14="http://schemas.microsoft.com/office/powerpoint/2010/main" val="1655035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a:solidFill>
                  <a:srgbClr val="000000"/>
                </a:solidFill>
              </a:rPr>
              <a:t>Voici ce que pensent certains des enseignants du conseil scolaire du district de Durham ayant participé à ce projet : </a:t>
            </a:r>
            <a:endParaRPr lang="en-CA" altLang="pt-PT">
              <a:solidFill>
                <a:srgbClr val="000000"/>
              </a:solidFill>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24</a:t>
            </a:r>
          </a:p>
        </p:txBody>
      </p:sp>
    </p:spTree>
    <p:extLst>
      <p:ext uri="{BB962C8B-B14F-4D97-AF65-F5344CB8AC3E}">
        <p14:creationId xmlns:p14="http://schemas.microsoft.com/office/powerpoint/2010/main" val="2629188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200">
              <a:spcBef>
                <a:spcPct val="0"/>
              </a:spcBef>
            </a:pPr>
            <a:r>
              <a:rPr lang="fr-FR" altLang="pt-PT">
                <a:solidFill>
                  <a:srgbClr val="000000"/>
                </a:solidFill>
              </a:rPr>
              <a:t>Voici ce que pensent les apprenants du NCLC 3/4 du conseil scolaire du district de Durham ayant participé à ce projet :</a:t>
            </a:r>
          </a:p>
          <a:p>
            <a:pPr defTabSz="965200">
              <a:spcBef>
                <a:spcPct val="0"/>
              </a:spcBef>
            </a:pPr>
            <a:endParaRPr lang="en-CA" altLang="pt-PT">
              <a:solidFill>
                <a:srgbClr val="000000"/>
              </a:solidFill>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25</a:t>
            </a:r>
          </a:p>
        </p:txBody>
      </p:sp>
    </p:spTree>
    <p:extLst>
      <p:ext uri="{BB962C8B-B14F-4D97-AF65-F5344CB8AC3E}">
        <p14:creationId xmlns:p14="http://schemas.microsoft.com/office/powerpoint/2010/main" val="1368590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pt-PT"/>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26</a:t>
            </a:r>
          </a:p>
        </p:txBody>
      </p:sp>
    </p:spTree>
    <p:extLst>
      <p:ext uri="{BB962C8B-B14F-4D97-AF65-F5344CB8AC3E}">
        <p14:creationId xmlns:p14="http://schemas.microsoft.com/office/powerpoint/2010/main" val="4061615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pt-PT"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27</a:t>
            </a:r>
          </a:p>
        </p:txBody>
      </p:sp>
    </p:spTree>
    <p:extLst>
      <p:ext uri="{BB962C8B-B14F-4D97-AF65-F5344CB8AC3E}">
        <p14:creationId xmlns:p14="http://schemas.microsoft.com/office/powerpoint/2010/main" val="413637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fr-FR" altLang="pt-PT" dirty="0">
                <a:solidFill>
                  <a:srgbClr val="000000"/>
                </a:solidFill>
              </a:rPr>
              <a:t>Comme nous le verrons tout au long de cette présentation, il existe de nombreux avantages possibles à la mise en œuvre de ce projet, tant pour les apprenants que pour la communauté, ainsi que pour les professeurs de langue.</a:t>
            </a:r>
          </a:p>
          <a:p>
            <a:pPr>
              <a:spcBef>
                <a:spcPct val="0"/>
              </a:spcBef>
            </a:pPr>
            <a:endParaRPr lang="en-US" altLang="pt-PT" dirty="0">
              <a:solidFill>
                <a:srgbClr val="000000"/>
              </a:solidFill>
            </a:endParaRPr>
          </a:p>
          <a:p>
            <a:pPr>
              <a:spcBef>
                <a:spcPct val="0"/>
              </a:spcBef>
            </a:pPr>
            <a:r>
              <a:rPr lang="fr-FR" altLang="pt-PT" dirty="0">
                <a:solidFill>
                  <a:srgbClr val="000000"/>
                </a:solidFill>
              </a:rPr>
              <a:t>Voici certains des avantages pour les </a:t>
            </a:r>
            <a:r>
              <a:rPr lang="fr-FR" altLang="pt-PT" b="1" dirty="0">
                <a:solidFill>
                  <a:srgbClr val="000000"/>
                </a:solidFill>
              </a:rPr>
              <a:t>apprenants</a:t>
            </a:r>
            <a:r>
              <a:rPr lang="fr-FR" altLang="pt-PT" dirty="0">
                <a:solidFill>
                  <a:srgbClr val="000000"/>
                </a:solidFill>
              </a:rPr>
              <a:t> et la </a:t>
            </a:r>
            <a:r>
              <a:rPr lang="fr-FR" altLang="pt-PT" b="1" dirty="0">
                <a:solidFill>
                  <a:srgbClr val="000000"/>
                </a:solidFill>
              </a:rPr>
              <a:t>communauté</a:t>
            </a:r>
            <a:r>
              <a:rPr lang="fr-FR" altLang="pt-PT" dirty="0">
                <a:solidFill>
                  <a:srgbClr val="000000"/>
                </a:solidFill>
              </a:rPr>
              <a:t> </a:t>
            </a:r>
            <a:r>
              <a:rPr lang="fr-FR" altLang="pt-PT" b="1" dirty="0">
                <a:solidFill>
                  <a:srgbClr val="000000"/>
                </a:solidFill>
              </a:rPr>
              <a:t>:</a:t>
            </a:r>
            <a:endParaRPr lang="fr-FR" altLang="pt-PT" dirty="0">
              <a:solidFill>
                <a:srgbClr val="000000"/>
              </a:solidFill>
            </a:endParaRPr>
          </a:p>
          <a:p>
            <a:pPr lvl="1">
              <a:spcBef>
                <a:spcPct val="0"/>
              </a:spcBef>
            </a:pPr>
            <a:r>
              <a:rPr lang="fr-FR" altLang="pt-PT" dirty="0">
                <a:solidFill>
                  <a:srgbClr val="000000"/>
                </a:solidFill>
              </a:rPr>
              <a:t>facilitation de l'établissement et de l'intégration des familles nouvellement arrivées à l'aide du portail d'immigration </a:t>
            </a:r>
            <a:r>
              <a:rPr lang="fr-FR" altLang="pt-PT" dirty="0" smtClean="0">
                <a:solidFill>
                  <a:srgbClr val="000000"/>
                </a:solidFill>
              </a:rPr>
              <a:t>municipal;</a:t>
            </a:r>
            <a:endParaRPr lang="fr-FR" altLang="pt-PT" dirty="0">
              <a:solidFill>
                <a:srgbClr val="000000"/>
              </a:solidFill>
            </a:endParaRPr>
          </a:p>
          <a:p>
            <a:pPr lvl="1">
              <a:spcBef>
                <a:spcPct val="0"/>
              </a:spcBef>
            </a:pPr>
            <a:r>
              <a:rPr lang="fr-FR" altLang="pt-PT" dirty="0">
                <a:solidFill>
                  <a:srgbClr val="000000"/>
                </a:solidFill>
              </a:rPr>
              <a:t>amélioration des cours d'anglais et de français pour les nouveaux arrivants.</a:t>
            </a:r>
          </a:p>
          <a:p>
            <a:pPr lvl="1">
              <a:spcBef>
                <a:spcPct val="0"/>
              </a:spcBef>
            </a:pPr>
            <a:endParaRPr lang="en-US" altLang="pt-PT" dirty="0">
              <a:solidFill>
                <a:srgbClr val="000000"/>
              </a:solidFill>
            </a:endParaRPr>
          </a:p>
          <a:p>
            <a:pPr>
              <a:spcBef>
                <a:spcPct val="0"/>
              </a:spcBef>
            </a:pPr>
            <a:r>
              <a:rPr lang="fr-FR" altLang="pt-PT" dirty="0">
                <a:solidFill>
                  <a:srgbClr val="000000"/>
                </a:solidFill>
              </a:rPr>
              <a:t>Les avantages pour les </a:t>
            </a:r>
            <a:r>
              <a:rPr lang="fr-FR" altLang="pt-PT" b="1" dirty="0">
                <a:solidFill>
                  <a:srgbClr val="000000"/>
                </a:solidFill>
              </a:rPr>
              <a:t>enseignants</a:t>
            </a:r>
            <a:r>
              <a:rPr lang="fr-FR" altLang="pt-PT" dirty="0">
                <a:solidFill>
                  <a:srgbClr val="000000"/>
                </a:solidFill>
              </a:rPr>
              <a:t> sont notamment : </a:t>
            </a:r>
          </a:p>
          <a:p>
            <a:pPr lvl="1">
              <a:spcBef>
                <a:spcPct val="0"/>
              </a:spcBef>
            </a:pPr>
            <a:r>
              <a:rPr lang="fr-FR" altLang="pt-PT" dirty="0">
                <a:solidFill>
                  <a:srgbClr val="000000"/>
                </a:solidFill>
              </a:rPr>
              <a:t>création de stratégies d'enseignement et d'apprentissage par les tâches (fondé sur des données probantes);</a:t>
            </a:r>
          </a:p>
          <a:p>
            <a:pPr lvl="1">
              <a:spcBef>
                <a:spcPct val="0"/>
              </a:spcBef>
            </a:pPr>
            <a:r>
              <a:rPr lang="fr-FR" altLang="pt-PT" dirty="0">
                <a:solidFill>
                  <a:srgbClr val="000000"/>
                </a:solidFill>
              </a:rPr>
              <a:t>réflexion sur les stratégies d'enseignement et d'apprentissage;</a:t>
            </a:r>
          </a:p>
          <a:p>
            <a:pPr lvl="1">
              <a:spcBef>
                <a:spcPct val="0"/>
              </a:spcBef>
            </a:pPr>
            <a:r>
              <a:rPr lang="fr-FR" altLang="pt-PT" dirty="0">
                <a:solidFill>
                  <a:srgbClr val="000000"/>
                </a:solidFill>
              </a:rPr>
              <a:t>connaissance des effets de ces stratégies sur la motivation et les compétences de l'apprenant.</a:t>
            </a:r>
          </a:p>
          <a:p>
            <a:pPr lvl="1">
              <a:spcBef>
                <a:spcPct val="0"/>
              </a:spcBef>
            </a:pPr>
            <a:endParaRPr lang="en-US" altLang="pt-PT" dirty="0">
              <a:solidFill>
                <a:srgbClr val="000000"/>
              </a:solidFill>
            </a:endParaRPr>
          </a:p>
          <a:p>
            <a:pPr>
              <a:spcBef>
                <a:spcPct val="0"/>
              </a:spcBef>
            </a:pPr>
            <a:endParaRPr lang="en-US" altLang="pt-PT" dirty="0">
              <a:solidFill>
                <a:srgbClr val="000000"/>
              </a:solidFill>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3</a:t>
            </a:r>
          </a:p>
        </p:txBody>
      </p:sp>
    </p:spTree>
    <p:extLst>
      <p:ext uri="{BB962C8B-B14F-4D97-AF65-F5344CB8AC3E}">
        <p14:creationId xmlns:p14="http://schemas.microsoft.com/office/powerpoint/2010/main" val="2883596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200">
              <a:spcBef>
                <a:spcPct val="0"/>
              </a:spcBef>
            </a:pPr>
            <a:r>
              <a:rPr lang="fr-FR" altLang="pt-PT" dirty="0">
                <a:solidFill>
                  <a:srgbClr val="000000"/>
                </a:solidFill>
              </a:rPr>
              <a:t>La </a:t>
            </a:r>
            <a:r>
              <a:rPr lang="fr-FR" altLang="pt-PT" i="1" dirty="0">
                <a:solidFill>
                  <a:srgbClr val="000000"/>
                </a:solidFill>
              </a:rPr>
              <a:t>Stratégie ontarienne en matière d'immigration </a:t>
            </a:r>
            <a:r>
              <a:rPr lang="fr-FR" altLang="pt-PT" dirty="0">
                <a:solidFill>
                  <a:srgbClr val="000000"/>
                </a:solidFill>
              </a:rPr>
              <a:t>établit l'orientation de la politique d'immigration dans la province de l'Ontario. Nous savons que l'avenir économique de l'Ontario dépend de l'intégration réussie des nouveaux arrivants dans la communauté et sur le marché du travail.  Lorsque les nouveaux arrivants réussissent, nous en </a:t>
            </a:r>
            <a:r>
              <a:rPr lang="fr-FR" altLang="pt-PT" dirty="0" smtClean="0">
                <a:solidFill>
                  <a:srgbClr val="000000"/>
                </a:solidFill>
              </a:rPr>
              <a:t>bénéficions </a:t>
            </a:r>
            <a:r>
              <a:rPr lang="fr-FR" altLang="pt-PT" dirty="0">
                <a:solidFill>
                  <a:srgbClr val="000000"/>
                </a:solidFill>
              </a:rPr>
              <a:t>tous.</a:t>
            </a:r>
          </a:p>
          <a:p>
            <a:pPr defTabSz="965200">
              <a:spcBef>
                <a:spcPct val="0"/>
              </a:spcBef>
            </a:pPr>
            <a:endParaRPr lang="en-CA" altLang="pt-PT" dirty="0">
              <a:solidFill>
                <a:srgbClr val="000000"/>
              </a:solidFill>
            </a:endParaRPr>
          </a:p>
          <a:p>
            <a:pPr defTabSz="965200">
              <a:spcBef>
                <a:spcPct val="0"/>
              </a:spcBef>
            </a:pPr>
            <a:endParaRPr lang="en-CA" altLang="pt-PT" i="1" dirty="0">
              <a:solidFill>
                <a:srgbClr val="000000"/>
              </a:solidFill>
            </a:endParaRPr>
          </a:p>
          <a:p>
            <a:pPr defTabSz="965200">
              <a:spcBef>
                <a:spcPct val="0"/>
              </a:spcBef>
            </a:pPr>
            <a:r>
              <a:rPr lang="fr-FR" altLang="pt-PT" i="1" dirty="0">
                <a:solidFill>
                  <a:srgbClr val="000000"/>
                </a:solidFill>
              </a:rPr>
              <a:t>Lien vers « Une nouvelle orientation : Stratégie ontarienne en matière d'immigration » : http://www.citizenship.gov.on.ca/french/keyinitiatives/imm_str/strategy/strategy.pdf</a:t>
            </a:r>
          </a:p>
          <a:p>
            <a:pPr defTabSz="965200">
              <a:spcBef>
                <a:spcPct val="0"/>
              </a:spcBef>
            </a:pPr>
            <a:endParaRPr lang="en-CA" altLang="pt-PT" i="1" dirty="0">
              <a:solidFill>
                <a:srgbClr val="000000"/>
              </a:solidFill>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4</a:t>
            </a:r>
          </a:p>
        </p:txBody>
      </p:sp>
    </p:spTree>
    <p:extLst>
      <p:ext uri="{BB962C8B-B14F-4D97-AF65-F5344CB8AC3E}">
        <p14:creationId xmlns:p14="http://schemas.microsoft.com/office/powerpoint/2010/main" val="328718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fr-FR" altLang="pt-PT" dirty="0">
                <a:solidFill>
                  <a:srgbClr val="000000"/>
                </a:solidFill>
              </a:rPr>
              <a:t>Dans le cadre de la </a:t>
            </a:r>
            <a:r>
              <a:rPr lang="fr-FR" altLang="pt-PT" i="1" dirty="0">
                <a:solidFill>
                  <a:srgbClr val="000000"/>
                </a:solidFill>
              </a:rPr>
              <a:t>Stratégie ontarienne en matière d'immigration</a:t>
            </a:r>
            <a:r>
              <a:rPr lang="fr-FR" altLang="pt-PT" dirty="0">
                <a:solidFill>
                  <a:srgbClr val="000000"/>
                </a:solidFill>
              </a:rPr>
              <a:t>, de nombreux programmes ont été financés par le Gouvernement de l'Ontario afin d'aider les nouveaux arrivants à réussir leur intégration dans leur communauté et leur lieu de travail, dans divers secteurs, dont le Programme de renseignements municipaux en ligne sur l'immigration (PRMLI) et les cours de langues ALS/FLS pour les nouveaux arrivants.</a:t>
            </a:r>
          </a:p>
          <a:p>
            <a:pPr>
              <a:spcBef>
                <a:spcPct val="0"/>
              </a:spcBef>
            </a:pPr>
            <a:endParaRPr lang="en-CA" altLang="pt-PT" dirty="0">
              <a:solidFill>
                <a:srgbClr val="000000"/>
              </a:solidFill>
            </a:endParaRPr>
          </a:p>
          <a:p>
            <a:pPr>
              <a:spcBef>
                <a:spcPct val="0"/>
              </a:spcBef>
            </a:pPr>
            <a:r>
              <a:rPr lang="fr-FR" altLang="pt-PT" dirty="0">
                <a:solidFill>
                  <a:srgbClr val="000000"/>
                </a:solidFill>
              </a:rPr>
              <a:t>Le PRMLI a été mis en œuvre « en vue de renforcer les capacités, les ressources et l'information fournies en ligne par les municipalités aux nouveaux arrivants » (Subventions Ontario).  Il existe plus de 35 portails d'immigration </a:t>
            </a:r>
            <a:r>
              <a:rPr lang="fr-FR" altLang="pt-PT" dirty="0" smtClean="0">
                <a:solidFill>
                  <a:srgbClr val="000000"/>
                </a:solidFill>
              </a:rPr>
              <a:t>municipaux </a:t>
            </a:r>
            <a:r>
              <a:rPr lang="fr-FR" altLang="pt-PT" dirty="0">
                <a:solidFill>
                  <a:srgbClr val="000000"/>
                </a:solidFill>
              </a:rPr>
              <a:t>en Ontario. Les portails d'immigration </a:t>
            </a:r>
            <a:r>
              <a:rPr lang="fr-FR" altLang="pt-PT" dirty="0" smtClean="0">
                <a:solidFill>
                  <a:srgbClr val="000000"/>
                </a:solidFill>
              </a:rPr>
              <a:t>municipaux </a:t>
            </a:r>
            <a:r>
              <a:rPr lang="fr-FR" altLang="pt-PT" dirty="0">
                <a:solidFill>
                  <a:srgbClr val="000000"/>
                </a:solidFill>
              </a:rPr>
              <a:t>offrent continuellement des informations communautaires sur l'immigration, ayant pour objet d'accueillir, de soutenir, d'attirer et de retenir les nouveaux arrivants dans leur collectivité.</a:t>
            </a:r>
          </a:p>
          <a:p>
            <a:pPr>
              <a:spcBef>
                <a:spcPct val="0"/>
              </a:spcBef>
            </a:pPr>
            <a:endParaRPr lang="en-CA" altLang="pt-PT" dirty="0">
              <a:solidFill>
                <a:srgbClr val="000000"/>
              </a:solidFill>
            </a:endParaRPr>
          </a:p>
          <a:p>
            <a:pPr>
              <a:spcBef>
                <a:spcPct val="0"/>
              </a:spcBef>
            </a:pPr>
            <a:r>
              <a:rPr lang="fr-FR" altLang="pt-PT" dirty="0">
                <a:solidFill>
                  <a:srgbClr val="000000"/>
                </a:solidFill>
              </a:rPr>
              <a:t>Les cours de langues ALS/FLS pour les nouveaux arrivants d'âge adulte sont offerts par les conseils scolaires locaux en Ontario à tous ceux répondant aux critères d'admissibilité.</a:t>
            </a:r>
          </a:p>
          <a:p>
            <a:pPr>
              <a:spcBef>
                <a:spcPct val="0"/>
              </a:spcBef>
            </a:pPr>
            <a:endParaRPr lang="en-CA" altLang="pt-PT" i="1" dirty="0" smtClean="0">
              <a:solidFill>
                <a:srgbClr val="000000"/>
              </a:solidFill>
            </a:endParaRPr>
          </a:p>
          <a:p>
            <a:pPr>
              <a:spcBef>
                <a:spcPct val="0"/>
              </a:spcBef>
            </a:pPr>
            <a:r>
              <a:rPr lang="fr-FR" altLang="pt-PT" i="1" dirty="0" smtClean="0">
                <a:solidFill>
                  <a:srgbClr val="000000"/>
                </a:solidFill>
              </a:rPr>
              <a:t>Lien </a:t>
            </a:r>
            <a:r>
              <a:rPr lang="fr-FR" altLang="pt-PT" i="1" dirty="0">
                <a:solidFill>
                  <a:srgbClr val="000000"/>
                </a:solidFill>
              </a:rPr>
              <a:t>pour obtenir des renseignements du Ministère des Affaires civiques et de l'Immigration sur les cours d'ALS/de FLS : http://www.citizenship.gov.on.ca/french/keyinitiatives/language.shtml</a:t>
            </a:r>
          </a:p>
          <a:p>
            <a:pPr>
              <a:spcBef>
                <a:spcPct val="0"/>
              </a:spcBef>
            </a:pPr>
            <a:endParaRPr lang="fr-FR" altLang="pt-PT" i="1" dirty="0" smtClean="0">
              <a:solidFill>
                <a:srgbClr val="000000"/>
              </a:solidFill>
            </a:endParaRPr>
          </a:p>
          <a:p>
            <a:pPr>
              <a:spcBef>
                <a:spcPct val="0"/>
              </a:spcBef>
            </a:pPr>
            <a:r>
              <a:rPr lang="fr-FR" altLang="pt-PT" i="1" dirty="0" smtClean="0">
                <a:solidFill>
                  <a:srgbClr val="000000"/>
                </a:solidFill>
              </a:rPr>
              <a:t>Lien </a:t>
            </a:r>
            <a:r>
              <a:rPr lang="fr-FR" altLang="pt-PT" i="1" dirty="0">
                <a:solidFill>
                  <a:srgbClr val="000000"/>
                </a:solidFill>
              </a:rPr>
              <a:t>vers les sites Web pour les </a:t>
            </a:r>
            <a:r>
              <a:rPr lang="fr-FR" altLang="pt-PT" i="1" dirty="0" smtClean="0">
                <a:solidFill>
                  <a:srgbClr val="000000"/>
                </a:solidFill>
              </a:rPr>
              <a:t>PRMLI </a:t>
            </a:r>
            <a:r>
              <a:rPr lang="fr-FR" altLang="pt-PT" i="1" dirty="0">
                <a:solidFill>
                  <a:srgbClr val="000000"/>
                </a:solidFill>
              </a:rPr>
              <a:t>(portails d'immigration </a:t>
            </a:r>
            <a:r>
              <a:rPr lang="fr-FR" altLang="pt-PT" i="1" dirty="0" smtClean="0">
                <a:solidFill>
                  <a:srgbClr val="000000"/>
                </a:solidFill>
              </a:rPr>
              <a:t>municipaux) </a:t>
            </a:r>
            <a:r>
              <a:rPr lang="fr-FR" altLang="pt-PT" i="1" dirty="0">
                <a:solidFill>
                  <a:srgbClr val="000000"/>
                </a:solidFill>
              </a:rPr>
              <a:t>dans votre communauté : http://www.ontarioimmigration.ca/fr/living/OI_FR_HOW_LIVE_CITIES.html</a:t>
            </a:r>
            <a:endParaRPr lang="en-CA" altLang="pt-PT" i="1" dirty="0">
              <a:solidFill>
                <a:srgbClr val="000000"/>
              </a:solidFill>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5</a:t>
            </a:r>
          </a:p>
        </p:txBody>
      </p:sp>
    </p:spTree>
    <p:extLst>
      <p:ext uri="{BB962C8B-B14F-4D97-AF65-F5344CB8AC3E}">
        <p14:creationId xmlns:p14="http://schemas.microsoft.com/office/powerpoint/2010/main" val="345225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dirty="0">
                <a:solidFill>
                  <a:srgbClr val="000000"/>
                </a:solidFill>
              </a:rPr>
              <a:t>Le dictionnaire Oxford définit la </a:t>
            </a:r>
            <a:r>
              <a:rPr lang="fr-FR" altLang="pt-PT" i="1" dirty="0">
                <a:solidFill>
                  <a:srgbClr val="000000"/>
                </a:solidFill>
              </a:rPr>
              <a:t>synergie</a:t>
            </a:r>
            <a:r>
              <a:rPr lang="fr-FR" altLang="pt-PT" dirty="0">
                <a:solidFill>
                  <a:srgbClr val="000000"/>
                </a:solidFill>
              </a:rPr>
              <a:t> comme étant « Le bénéfice réel qui découle d'au moins deux activités combinées. Ce qui signifie que la combinaison résultante est d'une certaine manière supérieure aux deux entités prises séparément […] »</a:t>
            </a:r>
          </a:p>
          <a:p>
            <a:pPr>
              <a:spcBef>
                <a:spcPct val="0"/>
              </a:spcBef>
            </a:pPr>
            <a:endParaRPr lang="en-CA" altLang="pt-PT" dirty="0">
              <a:solidFill>
                <a:srgbClr val="000000"/>
              </a:solidFill>
            </a:endParaRPr>
          </a:p>
          <a:p>
            <a:pPr>
              <a:spcBef>
                <a:spcPct val="0"/>
              </a:spcBef>
            </a:pPr>
            <a:r>
              <a:rPr lang="fr-FR" altLang="pt-PT" dirty="0">
                <a:solidFill>
                  <a:srgbClr val="000000"/>
                </a:solidFill>
              </a:rPr>
              <a:t>Il y a un intérêt croissant pour la façon dont la relation entre les portails d'immigration </a:t>
            </a:r>
            <a:r>
              <a:rPr lang="fr-FR" altLang="pt-PT" dirty="0" smtClean="0">
                <a:solidFill>
                  <a:srgbClr val="000000"/>
                </a:solidFill>
              </a:rPr>
              <a:t>municipaux </a:t>
            </a:r>
            <a:r>
              <a:rPr lang="fr-FR" altLang="pt-PT" dirty="0">
                <a:solidFill>
                  <a:srgbClr val="000000"/>
                </a:solidFill>
              </a:rPr>
              <a:t>et les cours de langue ALS/FLS communautaires peut créer une synergie susceptible d'améliorer l'apprentissage d'une langue et de mener à un établissement et à une intégration accélérés des nouveaux arrivants.</a:t>
            </a:r>
          </a:p>
          <a:p>
            <a:pPr>
              <a:spcBef>
                <a:spcPct val="0"/>
              </a:spcBef>
            </a:pPr>
            <a:r>
              <a:rPr lang="en-CA" altLang="pt-PT" dirty="0"/>
              <a:t> </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6</a:t>
            </a:r>
          </a:p>
        </p:txBody>
      </p:sp>
    </p:spTree>
    <p:extLst>
      <p:ext uri="{BB962C8B-B14F-4D97-AF65-F5344CB8AC3E}">
        <p14:creationId xmlns:p14="http://schemas.microsoft.com/office/powerpoint/2010/main" val="82120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fr-FR" altLang="pt-PT" dirty="0" smtClean="0">
                <a:solidFill>
                  <a:srgbClr val="000000"/>
                </a:solidFill>
              </a:rPr>
              <a:t>Afin d'évaluer si l'utilisation d'un portail d'immigration comme plateforme d'apprentissage par les tâches dans un cours d'ALS/de FLS pourrait aider à l'établissement et à l'intégration, une étude de cas a été menée dans la région de Durham. Cette étude de cas était un partenariat entre la municipalité régionale de Durham</a:t>
            </a:r>
            <a:r>
              <a:rPr lang="fr-FR" altLang="pt-PT" baseline="0" dirty="0" smtClean="0">
                <a:solidFill>
                  <a:srgbClr val="000000"/>
                </a:solidFill>
              </a:rPr>
              <a:t> et</a:t>
            </a:r>
            <a:r>
              <a:rPr lang="fr-FR" altLang="pt-PT" dirty="0" smtClean="0">
                <a:solidFill>
                  <a:srgbClr val="000000"/>
                </a:solidFill>
              </a:rPr>
              <a:t> le conseil scolaire du district de Durham, supervisé par Dre Enrica Piccardo</a:t>
            </a:r>
            <a:r>
              <a:rPr lang="fr-FR" altLang="pt-PT" baseline="0" dirty="0" smtClean="0">
                <a:solidFill>
                  <a:srgbClr val="000000"/>
                </a:solidFill>
              </a:rPr>
              <a:t> de </a:t>
            </a:r>
            <a:r>
              <a:rPr lang="fr-FR" altLang="pt-PT" dirty="0" smtClean="0">
                <a:solidFill>
                  <a:srgbClr val="000000"/>
                </a:solidFill>
              </a:rPr>
              <a:t>l'Institut d'études pédagogiques de l'Ontario (IEPO) de l'Université de Toronto et l'Université de Université Grenoble, dans les Alpes. </a:t>
            </a:r>
          </a:p>
          <a:p>
            <a:pPr>
              <a:spcBef>
                <a:spcPct val="0"/>
              </a:spcBef>
            </a:pPr>
            <a:endParaRPr lang="en-CA" altLang="pt-PT" dirty="0">
              <a:solidFill>
                <a:srgbClr val="000000"/>
              </a:solidFill>
            </a:endParaRPr>
          </a:p>
          <a:p>
            <a:pPr>
              <a:spcBef>
                <a:spcPct val="0"/>
              </a:spcBef>
            </a:pPr>
            <a:r>
              <a:rPr lang="fr-FR" altLang="pt-PT" dirty="0">
                <a:solidFill>
                  <a:srgbClr val="000000"/>
                </a:solidFill>
              </a:rPr>
              <a:t>Voici les questions de la recherche :</a:t>
            </a:r>
          </a:p>
          <a:p>
            <a:pPr>
              <a:spcBef>
                <a:spcPct val="0"/>
              </a:spcBef>
              <a:buFontTx/>
              <a:buChar char="•"/>
            </a:pPr>
            <a:r>
              <a:rPr lang="fr-FR" altLang="pt-PT" dirty="0">
                <a:solidFill>
                  <a:srgbClr val="000000"/>
                </a:solidFill>
              </a:rPr>
              <a:t>Quels sont les effets de la mise en œuvre de l'apprentissage par les tâches dans un cours d'ALS pour adultes avec le programme de langue développé par la région de Durham?</a:t>
            </a:r>
          </a:p>
          <a:p>
            <a:pPr>
              <a:spcBef>
                <a:spcPct val="0"/>
              </a:spcBef>
              <a:buFontTx/>
              <a:buChar char="•"/>
            </a:pPr>
            <a:r>
              <a:rPr lang="fr-FR" altLang="pt-PT" dirty="0">
                <a:solidFill>
                  <a:srgbClr val="000000"/>
                </a:solidFill>
              </a:rPr>
              <a:t>En quoi le programme de langue influe-t-il sur la connaissance des services de la région de Durham (établissement et intégration) et sur leur accès?</a:t>
            </a:r>
          </a:p>
          <a:p>
            <a:pPr>
              <a:spcBef>
                <a:spcPct val="0"/>
              </a:spcBef>
              <a:buFontTx/>
              <a:buChar char="•"/>
            </a:pPr>
            <a:r>
              <a:rPr lang="fr-FR" altLang="pt-PT" dirty="0">
                <a:solidFill>
                  <a:srgbClr val="000000"/>
                </a:solidFill>
              </a:rPr>
              <a:t>Le modèle d'apprentissage par les tâches joue-t-il un rôle sur la motivation des étudiants à apprendre l'anglais et à suivre des cours d'anglais?</a:t>
            </a:r>
          </a:p>
          <a:p>
            <a:pPr>
              <a:spcBef>
                <a:spcPct val="0"/>
              </a:spcBef>
              <a:buFontTx/>
              <a:buChar char="•"/>
            </a:pPr>
            <a:r>
              <a:rPr lang="fr-FR" altLang="pt-PT" dirty="0">
                <a:solidFill>
                  <a:srgbClr val="000000"/>
                </a:solidFill>
              </a:rPr>
              <a:t>Y </a:t>
            </a:r>
            <a:r>
              <a:rPr lang="fr-FR" altLang="pt-PT" dirty="0" err="1">
                <a:solidFill>
                  <a:srgbClr val="000000"/>
                </a:solidFill>
              </a:rPr>
              <a:t>a-t-il</a:t>
            </a:r>
            <a:r>
              <a:rPr lang="fr-FR" altLang="pt-PT" dirty="0">
                <a:solidFill>
                  <a:srgbClr val="000000"/>
                </a:solidFill>
              </a:rPr>
              <a:t> des répercussions sur les niveaux de confiance en anglais lorsqu'un modèle d'apprentissage par les tâches est mis en œuvre?</a:t>
            </a:r>
          </a:p>
          <a:p>
            <a:pPr>
              <a:spcBef>
                <a:spcPct val="0"/>
              </a:spcBef>
            </a:pPr>
            <a:endParaRPr lang="en-CA" altLang="pt-PT" dirty="0">
              <a:solidFill>
                <a:srgbClr val="000000"/>
              </a:solidFill>
            </a:endParaRPr>
          </a:p>
          <a:p>
            <a:pPr>
              <a:spcBef>
                <a:spcPct val="0"/>
              </a:spcBef>
            </a:pPr>
            <a:r>
              <a:rPr lang="fr-FR" altLang="pt-PT" dirty="0">
                <a:solidFill>
                  <a:srgbClr val="000000"/>
                </a:solidFill>
              </a:rPr>
              <a:t>Les résultats de cette étude de cas étaient prometteurs.  </a:t>
            </a:r>
          </a:p>
          <a:p>
            <a:pPr>
              <a:spcBef>
                <a:spcPct val="0"/>
              </a:spcBef>
            </a:pPr>
            <a:endParaRPr lang="en-CA" altLang="pt-PT" dirty="0">
              <a:solidFill>
                <a:srgbClr val="000000"/>
              </a:solidFill>
            </a:endParaRPr>
          </a:p>
          <a:p>
            <a:pPr>
              <a:spcBef>
                <a:spcPct val="0"/>
              </a:spcBef>
            </a:pPr>
            <a:r>
              <a:rPr lang="en-CA" altLang="pt-PT" dirty="0">
                <a:solidFill>
                  <a:srgbClr val="000000"/>
                </a:solidFill>
              </a:rPr>
              <a:t>Les </a:t>
            </a:r>
            <a:r>
              <a:rPr lang="en-CA" altLang="pt-PT" dirty="0" err="1">
                <a:solidFill>
                  <a:srgbClr val="000000"/>
                </a:solidFill>
              </a:rPr>
              <a:t>voici</a:t>
            </a:r>
            <a:r>
              <a:rPr lang="en-CA" altLang="pt-PT" dirty="0">
                <a:solidFill>
                  <a:srgbClr val="000000"/>
                </a:solidFill>
              </a:rPr>
              <a:t> : </a:t>
            </a:r>
          </a:p>
          <a:p>
            <a:pPr>
              <a:spcBef>
                <a:spcPct val="0"/>
              </a:spcBef>
              <a:buFont typeface="Wingdings" panose="05000000000000000000" pitchFamily="2" charset="2"/>
              <a:buChar char="ü"/>
            </a:pPr>
            <a:r>
              <a:rPr lang="fr-FR" altLang="pt-PT" dirty="0">
                <a:solidFill>
                  <a:srgbClr val="000000"/>
                </a:solidFill>
              </a:rPr>
              <a:t>Une amélioration perçue du niveau d'anglais des apprenants. </a:t>
            </a:r>
          </a:p>
          <a:p>
            <a:pPr>
              <a:spcBef>
                <a:spcPct val="0"/>
              </a:spcBef>
              <a:buFont typeface="Wingdings" panose="05000000000000000000" pitchFamily="2" charset="2"/>
              <a:buChar char="ü"/>
            </a:pPr>
            <a:r>
              <a:rPr lang="fr-FR" altLang="pt-PT" dirty="0">
                <a:solidFill>
                  <a:srgbClr val="000000"/>
                </a:solidFill>
              </a:rPr>
              <a:t>Une augmentation de la confiance des apprenants à parler anglais.</a:t>
            </a:r>
          </a:p>
          <a:p>
            <a:pPr>
              <a:spcBef>
                <a:spcPct val="0"/>
              </a:spcBef>
              <a:buFont typeface="Wingdings" panose="05000000000000000000" pitchFamily="2" charset="2"/>
              <a:buChar char="ü"/>
            </a:pPr>
            <a:r>
              <a:rPr lang="fr-FR" altLang="pt-PT" dirty="0">
                <a:solidFill>
                  <a:srgbClr val="000000"/>
                </a:solidFill>
              </a:rPr>
              <a:t>Une augmentation de la confiance des apprenants à exécuter une tâche (passer une commande au restaurant).</a:t>
            </a:r>
          </a:p>
          <a:p>
            <a:pPr>
              <a:spcBef>
                <a:spcPct val="0"/>
              </a:spcBef>
              <a:buFont typeface="Wingdings" panose="05000000000000000000" pitchFamily="2" charset="2"/>
              <a:buChar char="ü"/>
            </a:pPr>
            <a:r>
              <a:rPr lang="fr-FR" altLang="pt-PT" dirty="0">
                <a:solidFill>
                  <a:srgbClr val="000000"/>
                </a:solidFill>
              </a:rPr>
              <a:t>Une augmentation de la familiarisation de l'apprenant avec le portail d'immigration.</a:t>
            </a:r>
          </a:p>
          <a:p>
            <a:pPr>
              <a:spcBef>
                <a:spcPct val="0"/>
              </a:spcBef>
            </a:pPr>
            <a:endParaRPr lang="en-CA" altLang="pt-PT" dirty="0">
              <a:solidFill>
                <a:srgbClr val="000000"/>
              </a:solidFill>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7</a:t>
            </a:r>
          </a:p>
        </p:txBody>
      </p:sp>
    </p:spTree>
    <p:extLst>
      <p:ext uri="{BB962C8B-B14F-4D97-AF65-F5344CB8AC3E}">
        <p14:creationId xmlns:p14="http://schemas.microsoft.com/office/powerpoint/2010/main" val="1556322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65200">
              <a:spcBef>
                <a:spcPct val="0"/>
              </a:spcBef>
            </a:pPr>
            <a:r>
              <a:rPr lang="fr-FR" altLang="pt-PT" dirty="0">
                <a:solidFill>
                  <a:srgbClr val="000000"/>
                </a:solidFill>
              </a:rPr>
              <a:t>Les portails d'immigration </a:t>
            </a:r>
            <a:r>
              <a:rPr lang="fr-FR" altLang="pt-PT" dirty="0" smtClean="0">
                <a:solidFill>
                  <a:srgbClr val="000000"/>
                </a:solidFill>
              </a:rPr>
              <a:t>municipaux </a:t>
            </a:r>
            <a:r>
              <a:rPr lang="fr-FR" altLang="pt-PT" dirty="0">
                <a:solidFill>
                  <a:srgbClr val="000000"/>
                </a:solidFill>
              </a:rPr>
              <a:t>peuvent jouer un rôle important dans l'apprentissage d'une langue, et donc contribuer à un établissement et à une intégration plus rapides de l'apprenant.</a:t>
            </a:r>
          </a:p>
          <a:p>
            <a:pPr defTabSz="965200">
              <a:spcBef>
                <a:spcPct val="0"/>
              </a:spcBef>
            </a:pPr>
            <a:endParaRPr lang="en-CA" altLang="pt-PT" dirty="0">
              <a:solidFill>
                <a:srgbClr val="000000"/>
              </a:solidFill>
            </a:endParaRPr>
          </a:p>
          <a:p>
            <a:pPr defTabSz="965200">
              <a:spcBef>
                <a:spcPct val="0"/>
              </a:spcBef>
            </a:pPr>
            <a:r>
              <a:rPr lang="fr-FR" altLang="pt-PT" dirty="0">
                <a:solidFill>
                  <a:srgbClr val="000000"/>
                </a:solidFill>
              </a:rPr>
              <a:t>Les portails d'immigration </a:t>
            </a:r>
            <a:r>
              <a:rPr lang="fr-FR" altLang="pt-PT" dirty="0" smtClean="0">
                <a:solidFill>
                  <a:srgbClr val="000000"/>
                </a:solidFill>
              </a:rPr>
              <a:t>municipaux </a:t>
            </a:r>
            <a:r>
              <a:rPr lang="fr-FR" altLang="pt-PT" dirty="0">
                <a:solidFill>
                  <a:srgbClr val="000000"/>
                </a:solidFill>
              </a:rPr>
              <a:t>offrent :</a:t>
            </a:r>
          </a:p>
          <a:p>
            <a:pPr defTabSz="965200">
              <a:spcBef>
                <a:spcPct val="0"/>
              </a:spcBef>
              <a:buFont typeface="Wingdings" panose="05000000000000000000" pitchFamily="2" charset="2"/>
              <a:buChar char="ü"/>
            </a:pPr>
            <a:r>
              <a:rPr lang="fr-FR" altLang="pt-PT" dirty="0">
                <a:solidFill>
                  <a:srgbClr val="000000"/>
                </a:solidFill>
              </a:rPr>
              <a:t>Des informations et des ressources authentiques dans la langue cible telles que les horaires des transports publics et les menus des restaurants locaux.</a:t>
            </a:r>
          </a:p>
          <a:p>
            <a:pPr defTabSz="965200">
              <a:spcBef>
                <a:spcPct val="0"/>
              </a:spcBef>
              <a:buFont typeface="Wingdings" panose="05000000000000000000" pitchFamily="2" charset="2"/>
              <a:buChar char="ü"/>
            </a:pPr>
            <a:r>
              <a:rPr lang="fr-FR" altLang="pt-PT" dirty="0">
                <a:solidFill>
                  <a:srgbClr val="000000"/>
                </a:solidFill>
              </a:rPr>
              <a:t>De contenus axés sur la vie quotidienne tirés de la collectivité locale.</a:t>
            </a:r>
          </a:p>
          <a:p>
            <a:pPr defTabSz="965200">
              <a:spcBef>
                <a:spcPct val="0"/>
              </a:spcBef>
              <a:buFont typeface="Wingdings" panose="05000000000000000000" pitchFamily="2" charset="2"/>
              <a:buChar char="ü"/>
            </a:pPr>
            <a:r>
              <a:rPr lang="fr-FR" altLang="pt-PT" dirty="0">
                <a:solidFill>
                  <a:srgbClr val="000000"/>
                </a:solidFill>
              </a:rPr>
              <a:t>Des informations pour accomplir une tâche, comme assister à un événement communautaire, se joindre à une activité récréative, obtenir une carte de santé, voter et s'inscrire à l'école.</a:t>
            </a:r>
          </a:p>
          <a:p>
            <a:pPr defTabSz="965200">
              <a:spcBef>
                <a:spcPct val="0"/>
              </a:spcBef>
              <a:buFont typeface="Wingdings" panose="05000000000000000000" pitchFamily="2" charset="2"/>
              <a:buChar char="ü"/>
            </a:pPr>
            <a:r>
              <a:rPr lang="fr-FR" altLang="pt-PT" dirty="0">
                <a:solidFill>
                  <a:srgbClr val="000000"/>
                </a:solidFill>
              </a:rPr>
              <a:t>L'accès aux ressources visant à favoriser le développement de compétences essentielles (p. ex., la technologie numérique).</a:t>
            </a:r>
          </a:p>
          <a:p>
            <a:pPr defTabSz="965200">
              <a:spcBef>
                <a:spcPct val="0"/>
              </a:spcBef>
            </a:pPr>
            <a:endParaRPr lang="en-CA" altLang="pt-PT" dirty="0">
              <a:solidFill>
                <a:srgbClr val="000000"/>
              </a:solidFill>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8</a:t>
            </a:r>
          </a:p>
        </p:txBody>
      </p:sp>
    </p:spTree>
    <p:extLst>
      <p:ext uri="{BB962C8B-B14F-4D97-AF65-F5344CB8AC3E}">
        <p14:creationId xmlns:p14="http://schemas.microsoft.com/office/powerpoint/2010/main" val="347843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pt-PT">
                <a:solidFill>
                  <a:srgbClr val="000000"/>
                </a:solidFill>
              </a:rPr>
              <a:t>Au cours des dernières années, un changement marqué a eu lieu : il n'est plus question d'apprendre une langue, mais de vivre une langue. Ce virage du mode de pensée se reflète dans l'approche actionnelle (AA), promu par le Cadre européen commun de référence (CECR).  Dans cette approche, les personnes qui apprennent une langue sont des « acteurs sociaux » qui utilisent une langue afin d'interagir avec les autres et d'accomplir des tâches significatives.</a:t>
            </a:r>
          </a:p>
          <a:p>
            <a:pPr>
              <a:spcBef>
                <a:spcPct val="0"/>
              </a:spcBef>
            </a:pPr>
            <a:endParaRPr lang="en-CA" altLang="pt-PT">
              <a:solidFill>
                <a:srgbClr val="000000"/>
              </a:solidFill>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r>
              <a:rPr lang="en-US" altLang="pt-PT">
                <a:solidFill>
                  <a:srgbClr val="000000"/>
                </a:solidFill>
                <a:latin typeface="Calibri" panose="020F0502020204030204" pitchFamily="34" charset="0"/>
              </a:rPr>
              <a:t>9</a:t>
            </a:r>
          </a:p>
        </p:txBody>
      </p:sp>
    </p:spTree>
    <p:extLst>
      <p:ext uri="{BB962C8B-B14F-4D97-AF65-F5344CB8AC3E}">
        <p14:creationId xmlns:p14="http://schemas.microsoft.com/office/powerpoint/2010/main" val="1313592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0" y="-7938"/>
            <a:ext cx="12192000" cy="6865938"/>
            <a:chOff x="0" y="-8467"/>
            <a:chExt cx="12192000" cy="6866467"/>
          </a:xfrm>
        </p:grpSpPr>
        <p:sp>
          <p:nvSpPr>
            <p:cNvPr id="5" name="Freeform 14"/>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fld id="{37A94381-F945-46F7-995D-3DF83919CEEE}" type="datetimeFigureOut">
              <a:rPr lang="en-US"/>
              <a:pPr>
                <a:defRPr/>
              </a:pPr>
              <a:t>10/25/2017</a:t>
            </a:fld>
            <a:endParaRPr lang="en-US" dirty="0"/>
          </a:p>
        </p:txBody>
      </p:sp>
      <p:sp>
        <p:nvSpPr>
          <p:cNvPr id="16" name="Footer Placeholder 4"/>
          <p:cNvSpPr>
            <a:spLocks noGrp="1"/>
          </p:cNvSpPr>
          <p:nvPr>
            <p:ph type="ftr" sz="quarter" idx="11"/>
          </p:nvPr>
        </p:nvSpPr>
        <p:spPr/>
        <p:txBody>
          <a:bodyPr/>
          <a:lstStyle>
            <a:lvl1pPr>
              <a:defRPr/>
            </a:lvl1pPr>
          </a:lstStyle>
          <a:p>
            <a:pPr>
              <a:defRPr/>
            </a:pPr>
            <a:endParaRPr lang="en-US"/>
          </a:p>
        </p:txBody>
      </p:sp>
      <p:sp>
        <p:nvSpPr>
          <p:cNvPr id="17" name="Slide Number Placeholder 5"/>
          <p:cNvSpPr>
            <a:spLocks noGrp="1"/>
          </p:cNvSpPr>
          <p:nvPr>
            <p:ph type="sldNum" sz="quarter" idx="12"/>
          </p:nvPr>
        </p:nvSpPr>
        <p:spPr/>
        <p:txBody>
          <a:bodyPr/>
          <a:lstStyle>
            <a:lvl1pPr>
              <a:defRPr/>
            </a:lvl1pPr>
          </a:lstStyle>
          <a:p>
            <a:pPr>
              <a:defRPr/>
            </a:pPr>
            <a:fld id="{40A529E7-EF10-4517-847E-728F1E5E0A13}" type="slidenum">
              <a:rPr lang="en-US"/>
              <a:pPr>
                <a:defRPr/>
              </a:pPr>
              <a:t>‹#›</a:t>
            </a:fld>
            <a:endParaRPr lang="en-US" dirty="0"/>
          </a:p>
        </p:txBody>
      </p:sp>
    </p:spTree>
    <p:extLst>
      <p:ext uri="{BB962C8B-B14F-4D97-AF65-F5344CB8AC3E}">
        <p14:creationId xmlns:p14="http://schemas.microsoft.com/office/powerpoint/2010/main" val="131768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D98067-1C2B-4865-9315-208D4CBA88EB}" type="datetimeFigureOut">
              <a:rPr lang="en-US"/>
              <a:pPr>
                <a:defRPr/>
              </a:pPr>
              <a:t>10/25/2017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42DA6B-FEA0-4FAE-A8F9-D7A2533C0239}" type="slidenum">
              <a:rPr lang="en-US"/>
              <a:pPr>
                <a:defRPr/>
              </a:pPr>
              <a:t>‹#›</a:t>
            </a:fld>
            <a:endParaRPr lang="en-US" dirty="0"/>
          </a:p>
        </p:txBody>
      </p:sp>
    </p:spTree>
    <p:extLst>
      <p:ext uri="{BB962C8B-B14F-4D97-AF65-F5344CB8AC3E}">
        <p14:creationId xmlns:p14="http://schemas.microsoft.com/office/powerpoint/2010/main" val="246323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7"/>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pt-PT" sz="8000">
                <a:solidFill>
                  <a:srgbClr val="95B3D7"/>
                </a:solidFill>
                <a:latin typeface="Arial" panose="020B0604020202020204" pitchFamily="34" charset="0"/>
              </a:rPr>
              <a:t>“</a:t>
            </a:r>
          </a:p>
        </p:txBody>
      </p:sp>
      <p:sp>
        <p:nvSpPr>
          <p:cNvPr id="6" name="TextBox 28"/>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pt-PT" sz="8000">
                <a:solidFill>
                  <a:srgbClr val="95B3D7"/>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C03F5525-A102-4151-808F-5F506FD604D0}" type="datetimeFigureOut">
              <a:rPr lang="en-US"/>
              <a:pPr>
                <a:defRPr/>
              </a:pPr>
              <a:t>10/25/2017</a:t>
            </a:fld>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8A9C47CC-C074-430F-A9F0-7C7F9C5EE2F0}" type="slidenum">
              <a:rPr lang="en-US"/>
              <a:pPr>
                <a:defRPr/>
              </a:pPr>
              <a:t>‹#›</a:t>
            </a:fld>
            <a:endParaRPr lang="en-US" dirty="0"/>
          </a:p>
        </p:txBody>
      </p:sp>
    </p:spTree>
    <p:extLst>
      <p:ext uri="{BB962C8B-B14F-4D97-AF65-F5344CB8AC3E}">
        <p14:creationId xmlns:p14="http://schemas.microsoft.com/office/powerpoint/2010/main" val="905624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ECA4C1A-0A25-49B9-8AD0-854A5F6E3850}" type="datetimeFigureOut">
              <a:rPr lang="en-US"/>
              <a:pPr>
                <a:defRPr/>
              </a:pPr>
              <a:t>10/25/2017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FBA07B-DAE5-419C-A5A7-7F899F78F751}" type="slidenum">
              <a:rPr lang="en-US"/>
              <a:pPr>
                <a:defRPr/>
              </a:pPr>
              <a:t>‹#›</a:t>
            </a:fld>
            <a:endParaRPr lang="en-US" dirty="0"/>
          </a:p>
        </p:txBody>
      </p:sp>
    </p:spTree>
    <p:extLst>
      <p:ext uri="{BB962C8B-B14F-4D97-AF65-F5344CB8AC3E}">
        <p14:creationId xmlns:p14="http://schemas.microsoft.com/office/powerpoint/2010/main" val="1123207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7"/>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pt-PT" sz="8000">
                <a:solidFill>
                  <a:srgbClr val="95B3D7"/>
                </a:solidFill>
                <a:latin typeface="Arial" panose="020B0604020202020204" pitchFamily="34" charset="0"/>
              </a:rPr>
              <a:t>“</a:t>
            </a:r>
          </a:p>
        </p:txBody>
      </p:sp>
      <p:sp>
        <p:nvSpPr>
          <p:cNvPr id="6" name="TextBox 28"/>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pt-PT" sz="8000">
                <a:solidFill>
                  <a:srgbClr val="95B3D7"/>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F662859C-AB2E-4E5B-8961-A6931F33A312}" type="datetimeFigureOut">
              <a:rPr lang="en-US"/>
              <a:pPr>
                <a:defRPr/>
              </a:pPr>
              <a:t>10/25/2017</a:t>
            </a:fld>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91E43F6-E52A-4CD8-9041-4D56FB0D979F}" type="slidenum">
              <a:rPr lang="en-US"/>
              <a:pPr>
                <a:defRPr/>
              </a:pPr>
              <a:t>‹#›</a:t>
            </a:fld>
            <a:endParaRPr lang="en-US" dirty="0"/>
          </a:p>
        </p:txBody>
      </p:sp>
    </p:spTree>
    <p:extLst>
      <p:ext uri="{BB962C8B-B14F-4D97-AF65-F5344CB8AC3E}">
        <p14:creationId xmlns:p14="http://schemas.microsoft.com/office/powerpoint/2010/main" val="2751180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2B016521-6135-4BDD-897D-80E2A0A7272C}" type="datetimeFigureOut">
              <a:rPr lang="en-US"/>
              <a:pPr>
                <a:defRPr/>
              </a:pPr>
              <a:t>10/25/2017</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37CE38C0-83BF-4F10-854C-C54699D30292}" type="slidenum">
              <a:rPr lang="en-US"/>
              <a:pPr>
                <a:defRPr/>
              </a:pPr>
              <a:t>‹#›</a:t>
            </a:fld>
            <a:endParaRPr lang="en-US" dirty="0"/>
          </a:p>
        </p:txBody>
      </p:sp>
    </p:spTree>
    <p:extLst>
      <p:ext uri="{BB962C8B-B14F-4D97-AF65-F5344CB8AC3E}">
        <p14:creationId xmlns:p14="http://schemas.microsoft.com/office/powerpoint/2010/main" val="879478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94D4621-8ABC-4D26-A242-4CF5113651C5}" type="datetimeFigureOut">
              <a:rPr lang="en-US"/>
              <a:pPr>
                <a:defRPr/>
              </a:pPr>
              <a:t>10/25/2017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7CD53B-8F82-4F30-A90E-EAF2FE7F73A3}" type="slidenum">
              <a:rPr lang="en-US"/>
              <a:pPr>
                <a:defRPr/>
              </a:pPr>
              <a:t>‹#›</a:t>
            </a:fld>
            <a:endParaRPr lang="en-US" dirty="0"/>
          </a:p>
        </p:txBody>
      </p:sp>
    </p:spTree>
    <p:extLst>
      <p:ext uri="{BB962C8B-B14F-4D97-AF65-F5344CB8AC3E}">
        <p14:creationId xmlns:p14="http://schemas.microsoft.com/office/powerpoint/2010/main" val="3536817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1C24F03-BF01-4B58-81A5-751F952A1399}" type="datetimeFigureOut">
              <a:rPr lang="en-US"/>
              <a:pPr>
                <a:defRPr/>
              </a:pPr>
              <a:t>10/25/2017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742C3A-A5E7-4B5C-B630-10095CD9B8FE}" type="slidenum">
              <a:rPr lang="en-US"/>
              <a:pPr>
                <a:defRPr/>
              </a:pPr>
              <a:t>‹#›</a:t>
            </a:fld>
            <a:endParaRPr lang="en-US" dirty="0"/>
          </a:p>
        </p:txBody>
      </p:sp>
    </p:spTree>
    <p:extLst>
      <p:ext uri="{BB962C8B-B14F-4D97-AF65-F5344CB8AC3E}">
        <p14:creationId xmlns:p14="http://schemas.microsoft.com/office/powerpoint/2010/main" val="264207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EA082CF-DDF0-40EC-ACAA-B61076FBD496}" type="datetimeFigureOut">
              <a:rPr lang="en-US"/>
              <a:pPr>
                <a:defRPr/>
              </a:pPr>
              <a:t>10/25/2017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80E837-8CCB-41F7-BB36-48BA1D63C888}" type="slidenum">
              <a:rPr lang="en-US"/>
              <a:pPr>
                <a:defRPr/>
              </a:pPr>
              <a:t>‹#›</a:t>
            </a:fld>
            <a:endParaRPr lang="en-US" dirty="0"/>
          </a:p>
        </p:txBody>
      </p:sp>
    </p:spTree>
    <p:extLst>
      <p:ext uri="{BB962C8B-B14F-4D97-AF65-F5344CB8AC3E}">
        <p14:creationId xmlns:p14="http://schemas.microsoft.com/office/powerpoint/2010/main" val="347691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63D6B8-6C35-4549-93DE-E1B0463BC08A}" type="datetimeFigureOut">
              <a:rPr lang="en-US"/>
              <a:pPr>
                <a:defRPr/>
              </a:pPr>
              <a:t>10/25/2017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24940E-D620-40A6-9CDC-893C19074AA1}" type="slidenum">
              <a:rPr lang="en-US"/>
              <a:pPr>
                <a:defRPr/>
              </a:pPr>
              <a:t>‹#›</a:t>
            </a:fld>
            <a:endParaRPr lang="en-US" dirty="0"/>
          </a:p>
        </p:txBody>
      </p:sp>
    </p:spTree>
    <p:extLst>
      <p:ext uri="{BB962C8B-B14F-4D97-AF65-F5344CB8AC3E}">
        <p14:creationId xmlns:p14="http://schemas.microsoft.com/office/powerpoint/2010/main" val="62085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483F3BC6-0115-4790-9F8A-C2823EF8053A}" type="datetimeFigureOut">
              <a:rPr lang="en-US"/>
              <a:pPr>
                <a:defRPr/>
              </a:pPr>
              <a:t>10/25/2017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C843B8-661C-4EC6-8472-ECA2DA64944C}" type="slidenum">
              <a:rPr lang="en-US"/>
              <a:pPr>
                <a:defRPr/>
              </a:pPr>
              <a:t>‹#›</a:t>
            </a:fld>
            <a:endParaRPr lang="en-US" dirty="0"/>
          </a:p>
        </p:txBody>
      </p:sp>
    </p:spTree>
    <p:extLst>
      <p:ext uri="{BB962C8B-B14F-4D97-AF65-F5344CB8AC3E}">
        <p14:creationId xmlns:p14="http://schemas.microsoft.com/office/powerpoint/2010/main" val="256516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C4E68B1-517A-4FF6-BE62-85776822959A}" type="datetimeFigureOut">
              <a:rPr lang="en-US"/>
              <a:pPr>
                <a:defRPr/>
              </a:pPr>
              <a:t>10/25/2017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E7519E2-2542-405C-8642-0B4E77CA1F6C}" type="slidenum">
              <a:rPr lang="en-US"/>
              <a:pPr>
                <a:defRPr/>
              </a:pPr>
              <a:t>‹#›</a:t>
            </a:fld>
            <a:endParaRPr lang="en-US" dirty="0"/>
          </a:p>
        </p:txBody>
      </p:sp>
    </p:spTree>
    <p:extLst>
      <p:ext uri="{BB962C8B-B14F-4D97-AF65-F5344CB8AC3E}">
        <p14:creationId xmlns:p14="http://schemas.microsoft.com/office/powerpoint/2010/main" val="38452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9730EBA-766D-493D-A6D8-6362A8099FBB}" type="datetimeFigureOut">
              <a:rPr lang="en-US"/>
              <a:pPr>
                <a:defRPr/>
              </a:pPr>
              <a:t>10/25/2017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F29C82-824A-47F0-A667-A40FF5112EFB}" type="slidenum">
              <a:rPr lang="en-US"/>
              <a:pPr>
                <a:defRPr/>
              </a:pPr>
              <a:t>‹#›</a:t>
            </a:fld>
            <a:endParaRPr lang="en-US" dirty="0"/>
          </a:p>
        </p:txBody>
      </p:sp>
    </p:spTree>
    <p:extLst>
      <p:ext uri="{BB962C8B-B14F-4D97-AF65-F5344CB8AC3E}">
        <p14:creationId xmlns:p14="http://schemas.microsoft.com/office/powerpoint/2010/main" val="242740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03E511-3FFF-4594-B31F-767DA865B2BA}" type="datetimeFigureOut">
              <a:rPr lang="en-US"/>
              <a:pPr>
                <a:defRPr/>
              </a:pPr>
              <a:t>10/25/2017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4C40A10-8134-46CF-9201-2B4BD1E774DA}" type="slidenum">
              <a:rPr lang="en-US"/>
              <a:pPr>
                <a:defRPr/>
              </a:pPr>
              <a:t>‹#›</a:t>
            </a:fld>
            <a:endParaRPr lang="en-US" dirty="0"/>
          </a:p>
        </p:txBody>
      </p:sp>
    </p:spTree>
    <p:extLst>
      <p:ext uri="{BB962C8B-B14F-4D97-AF65-F5344CB8AC3E}">
        <p14:creationId xmlns:p14="http://schemas.microsoft.com/office/powerpoint/2010/main" val="358810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7059CE-954B-400B-B925-FA3A3138F15A}" type="datetimeFigureOut">
              <a:rPr lang="en-US"/>
              <a:pPr>
                <a:defRPr/>
              </a:pPr>
              <a:t>10/25/2017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504FCB-9F61-4311-B74D-0B081C01E78E}" type="slidenum">
              <a:rPr lang="en-US"/>
              <a:pPr>
                <a:defRPr/>
              </a:pPr>
              <a:t>‹#›</a:t>
            </a:fld>
            <a:endParaRPr lang="en-US" dirty="0"/>
          </a:p>
        </p:txBody>
      </p:sp>
    </p:spTree>
    <p:extLst>
      <p:ext uri="{BB962C8B-B14F-4D97-AF65-F5344CB8AC3E}">
        <p14:creationId xmlns:p14="http://schemas.microsoft.com/office/powerpoint/2010/main" val="260839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10"/>
          </p:nvPr>
        </p:nvSpPr>
        <p:spPr/>
        <p:txBody>
          <a:bodyPr/>
          <a:lstStyle>
            <a:lvl1pPr>
              <a:defRPr/>
            </a:lvl1pPr>
          </a:lstStyle>
          <a:p>
            <a:pPr>
              <a:defRPr/>
            </a:pPr>
            <a:endParaRPr lang="fr-CA"/>
          </a:p>
        </p:txBody>
      </p:sp>
      <p:sp>
        <p:nvSpPr>
          <p:cNvPr id="6" name="Slide Number Placeholder 6"/>
          <p:cNvSpPr>
            <a:spLocks noGrp="1"/>
          </p:cNvSpPr>
          <p:nvPr>
            <p:ph type="sldNum" sz="quarter" idx="11"/>
          </p:nvPr>
        </p:nvSpPr>
        <p:spPr/>
        <p:txBody>
          <a:bodyPr/>
          <a:lstStyle>
            <a:lvl1pPr>
              <a:defRPr/>
            </a:lvl1pPr>
          </a:lstStyle>
          <a:p>
            <a:pPr>
              <a:defRPr/>
            </a:pPr>
            <a:fld id="{61597DF0-481D-400B-995E-448024A22466}" type="slidenum">
              <a:rPr lang="en-US"/>
              <a:pPr>
                <a:defRPr/>
              </a:pPr>
              <a:t>‹#›</a:t>
            </a:fld>
            <a:endParaRPr lang="en-US" dirty="0"/>
          </a:p>
        </p:txBody>
      </p:sp>
      <p:sp>
        <p:nvSpPr>
          <p:cNvPr id="7" name="Date Placeholder 4"/>
          <p:cNvSpPr>
            <a:spLocks noGrp="1"/>
          </p:cNvSpPr>
          <p:nvPr>
            <p:ph type="dt" sz="half" idx="12"/>
          </p:nvPr>
        </p:nvSpPr>
        <p:spPr/>
        <p:txBody>
          <a:bodyPr/>
          <a:lstStyle>
            <a:lvl1pPr>
              <a:defRPr/>
            </a:lvl1pPr>
          </a:lstStyle>
          <a:p>
            <a:pPr>
              <a:defRPr/>
            </a:pPr>
            <a:fld id="{D176DAB8-464A-42C5-8BCB-CA91A89458C0}" type="datetimeFigureOut">
              <a:rPr lang="en-US"/>
              <a:pPr>
                <a:defRPr/>
              </a:pPr>
              <a:t>10/25/2017</a:t>
            </a:fld>
            <a:endParaRPr lang="en-US" dirty="0"/>
          </a:p>
        </p:txBody>
      </p:sp>
    </p:spTree>
    <p:extLst>
      <p:ext uri="{BB962C8B-B14F-4D97-AF65-F5344CB8AC3E}">
        <p14:creationId xmlns:p14="http://schemas.microsoft.com/office/powerpoint/2010/main" val="324361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3"/>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PT"/>
              <a:t>Click to edit Master title style</a:t>
            </a:r>
          </a:p>
        </p:txBody>
      </p:sp>
      <p:sp>
        <p:nvSpPr>
          <p:cNvPr id="1028" name="Text Placeholder 2"/>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PT"/>
              <a:t>Click to edit Master text styles</a:t>
            </a:r>
          </a:p>
          <a:p>
            <a:pPr lvl="1"/>
            <a:r>
              <a:rPr lang="en-US" altLang="pt-PT"/>
              <a:t>Second level</a:t>
            </a:r>
          </a:p>
          <a:p>
            <a:pPr lvl="2"/>
            <a:r>
              <a:rPr lang="en-US" altLang="pt-PT"/>
              <a:t>Third level</a:t>
            </a:r>
          </a:p>
          <a:p>
            <a:pPr lvl="3"/>
            <a:r>
              <a:rPr lang="en-US" altLang="pt-PT"/>
              <a:t>Fourth level</a:t>
            </a:r>
          </a:p>
          <a:p>
            <a:pPr lvl="4"/>
            <a:r>
              <a:rPr lang="en-US" altLang="pt-PT"/>
              <a:t>Fifth level</a:t>
            </a:r>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4CEC3CF8-6980-4700-8F43-D46BBAA1D622}" type="datetimeFigureOut">
              <a:rPr lang="en-US"/>
              <a:pPr>
                <a:defRPr/>
              </a:pPr>
              <a:t>10/25/2017</a:t>
            </a:fld>
            <a:endParaRPr lang="en-US" dirty="0"/>
          </a:p>
        </p:txBody>
      </p:sp>
      <p:sp>
        <p:nvSpPr>
          <p:cNvPr id="5" name="Footer Placeholder 4"/>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accent1"/>
                </a:solidFill>
                <a:latin typeface="+mn-lt"/>
              </a:defRPr>
            </a:lvl1pPr>
          </a:lstStyle>
          <a:p>
            <a:pPr>
              <a:defRPr/>
            </a:pPr>
            <a:fld id="{2F64B7BB-73E4-4674-AA08-65954027F21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47" r:id="rId1"/>
    <p:sldLayoutId id="2147483946" r:id="rId2"/>
    <p:sldLayoutId id="2147483945" r:id="rId3"/>
    <p:sldLayoutId id="2147483944" r:id="rId4"/>
    <p:sldLayoutId id="2147483943" r:id="rId5"/>
    <p:sldLayoutId id="2147483942" r:id="rId6"/>
    <p:sldLayoutId id="2147483941" r:id="rId7"/>
    <p:sldLayoutId id="2147483940" r:id="rId8"/>
    <p:sldLayoutId id="2147483948" r:id="rId9"/>
    <p:sldLayoutId id="2147483939" r:id="rId10"/>
    <p:sldLayoutId id="2147483949" r:id="rId11"/>
    <p:sldLayoutId id="2147483938" r:id="rId12"/>
    <p:sldLayoutId id="2147483950" r:id="rId13"/>
    <p:sldLayoutId id="2147483937" r:id="rId14"/>
    <p:sldLayoutId id="2147483936" r:id="rId15"/>
    <p:sldLayoutId id="2147483935" r:id="rId16"/>
  </p:sldLayoutIdLst>
  <p:txStyles>
    <p:titleStyle>
      <a:lvl1pPr algn="l" defTabSz="457200" rtl="0" fontAlgn="base">
        <a:spcBef>
          <a:spcPct val="0"/>
        </a:spcBef>
        <a:spcAft>
          <a:spcPct val="0"/>
        </a:spcAft>
        <a:defRPr sz="36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anose="020B0603020202020204" pitchFamily="34" charset="0"/>
        </a:defRPr>
      </a:lvl2pPr>
      <a:lvl3pPr algn="l" defTabSz="457200" rtl="0" fontAlgn="base">
        <a:spcBef>
          <a:spcPct val="0"/>
        </a:spcBef>
        <a:spcAft>
          <a:spcPct val="0"/>
        </a:spcAft>
        <a:defRPr sz="3600">
          <a:solidFill>
            <a:schemeClr val="accent1"/>
          </a:solidFill>
          <a:latin typeface="Trebuchet MS" panose="020B0603020202020204" pitchFamily="34" charset="0"/>
        </a:defRPr>
      </a:lvl3pPr>
      <a:lvl4pPr algn="l" defTabSz="457200" rtl="0" fontAlgn="base">
        <a:spcBef>
          <a:spcPct val="0"/>
        </a:spcBef>
        <a:spcAft>
          <a:spcPct val="0"/>
        </a:spcAft>
        <a:defRPr sz="3600">
          <a:solidFill>
            <a:schemeClr val="accent1"/>
          </a:solidFill>
          <a:latin typeface="Trebuchet MS" panose="020B0603020202020204" pitchFamily="34" charset="0"/>
        </a:defRPr>
      </a:lvl4pPr>
      <a:lvl5pPr algn="l" defTabSz="457200" rtl="0" fontAlgn="base">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4.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www.grants.gov.on.ca/GrantsPortal/fr/OntarioGrants/GrantOpportunities/OSAPQA007549.html" TargetMode="External"/><Relationship Id="rId3" Type="http://schemas.openxmlformats.org/officeDocument/2006/relationships/hyperlink" Target="http://www.language.ca/index.cfm?Voir=sections&amp;Id=17355&amp;M=4038&amp;Repertoire_No=2137991327" TargetMode="External"/><Relationship Id="rId7" Type="http://schemas.openxmlformats.org/officeDocument/2006/relationships/hyperlink" Target="https://www.durhamimmigration.ca/Pages/home.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curriculum.org/storage/241/1410360061/TAGGED_DOCUMENT_(CSC605_Research_Guide;_French)_03.pdf" TargetMode="External"/><Relationship Id="rId5" Type="http://schemas.openxmlformats.org/officeDocument/2006/relationships/hyperlink" Target="http://www.coe.int/t/dg4/linguistic/cadre1_FR.asp" TargetMode="External"/><Relationship Id="rId10" Type="http://schemas.openxmlformats.org/officeDocument/2006/relationships/hyperlink" Target="http://www.citizenship.gov.on.ca/french/keyinitiatives/imm_str/strategy/strategy.pdf" TargetMode="External"/><Relationship Id="rId4" Type="http://schemas.openxmlformats.org/officeDocument/2006/relationships/hyperlink" Target="http://www.cic.gc.ca/francais/pdf/pub/competence-linguistique.pdf" TargetMode="External"/><Relationship Id="rId9" Type="http://schemas.openxmlformats.org/officeDocument/2006/relationships/hyperlink" Target="https://www.durhamimmigration.ca/learning/Documents/Living-in-English_Discovering-Durham.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png"/><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p:cNvPicPr>
          <p:nvPr/>
        </p:nvPicPr>
        <p:blipFill>
          <a:blip r:embed="rId3">
            <a:extLst>
              <a:ext uri="{28A0092B-C50C-407E-A947-70E740481C1C}">
                <a14:useLocalDpi xmlns:a14="http://schemas.microsoft.com/office/drawing/2010/main" val="0"/>
              </a:ext>
            </a:extLst>
          </a:blip>
          <a:srcRect t="20079" b="19095"/>
          <a:stretch>
            <a:fillRect/>
          </a:stretch>
        </p:blipFill>
        <p:spPr bwMode="auto">
          <a:xfrm>
            <a:off x="995363" y="4638675"/>
            <a:ext cx="2311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p:cNvSpPr>
          <p:nvPr>
            <p:ph type="ctrTitle"/>
          </p:nvPr>
        </p:nvSpPr>
        <p:spPr>
          <a:xfrm>
            <a:off x="1757363" y="1603375"/>
            <a:ext cx="7767637" cy="1647825"/>
          </a:xfrm>
        </p:spPr>
        <p:txBody>
          <a:bodyPr/>
          <a:lstStyle/>
          <a:p>
            <a:r>
              <a:rPr lang="fr-FR" altLang="pt-PT" sz="4800" dirty="0">
                <a:solidFill>
                  <a:srgbClr val="4F81BD"/>
                </a:solidFill>
              </a:rPr>
              <a:t>Synergies : Établissement, intégration et apprentissage de la langue</a:t>
            </a:r>
            <a:endParaRPr lang="fr-CA" altLang="pt-PT" sz="4800" dirty="0">
              <a:solidFill>
                <a:srgbClr val="4F81BD"/>
              </a:solidFill>
            </a:endParaRPr>
          </a:p>
        </p:txBody>
      </p:sp>
      <p:pic>
        <p:nvPicPr>
          <p:cNvPr id="71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8" y="5848350"/>
            <a:ext cx="301307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618979" y="3698875"/>
            <a:ext cx="8906022" cy="1096963"/>
          </a:xfrm>
        </p:spPr>
        <p:txBody>
          <a:bodyPr>
            <a:normAutofit/>
          </a:bodyPr>
          <a:lstStyle/>
          <a:p>
            <a:r>
              <a:rPr lang="fr-FR" altLang="pt-PT" dirty="0">
                <a:solidFill>
                  <a:srgbClr val="7F7F7F"/>
                </a:solidFill>
              </a:rPr>
              <a:t>Apprentissage par les tâches à l'aide du site Web du PRMLI en classes de FLS/ALS</a:t>
            </a:r>
            <a:endParaRPr lang="en-CA" altLang="pt-PT" dirty="0">
              <a:solidFill>
                <a:srgbClr val="7F7F7F"/>
              </a:solidFill>
            </a:endParaRPr>
          </a:p>
        </p:txBody>
      </p:sp>
      <p:pic>
        <p:nvPicPr>
          <p:cNvPr id="717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6925" y="4795838"/>
            <a:ext cx="122396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p:cNvPicPr>
          <p:nvPr/>
        </p:nvPicPr>
        <p:blipFill rotWithShape="1">
          <a:blip r:embed="rId6">
            <a:extLst>
              <a:ext uri="{28A0092B-C50C-407E-A947-70E740481C1C}">
                <a14:useLocalDpi xmlns:a14="http://schemas.microsoft.com/office/drawing/2010/main" val="0"/>
              </a:ext>
            </a:extLst>
          </a:blip>
          <a:srcRect l="8031" r="8125" b="15274"/>
          <a:stretch/>
        </p:blipFill>
        <p:spPr bwMode="auto">
          <a:xfrm>
            <a:off x="9774329" y="5374481"/>
            <a:ext cx="2211387" cy="104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08525" y="5240338"/>
            <a:ext cx="219868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508707" y="5374481"/>
            <a:ext cx="1775233" cy="369332"/>
          </a:xfrm>
          <a:prstGeom prst="rect">
            <a:avLst/>
          </a:prstGeom>
          <a:noFill/>
        </p:spPr>
        <p:txBody>
          <a:bodyPr wrap="square" rtlCol="0">
            <a:spAutoFit/>
          </a:bodyPr>
          <a:lstStyle/>
          <a:p>
            <a:r>
              <a:rPr lang="en-US" dirty="0" err="1" smtClean="0"/>
              <a:t>Financ</a:t>
            </a:r>
            <a:r>
              <a:rPr lang="fr-CA" dirty="0" smtClean="0"/>
              <a:t>é par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98488" y="201613"/>
            <a:ext cx="8596312" cy="1320800"/>
          </a:xfrm>
        </p:spPr>
        <p:txBody>
          <a:bodyPr/>
          <a:lstStyle/>
          <a:p>
            <a:r>
              <a:rPr lang="fr-FR" altLang="pt-PT">
                <a:solidFill>
                  <a:srgbClr val="4F81BD"/>
                </a:solidFill>
              </a:rPr>
              <a:t>Apprentissage de l'ALS/du FLS</a:t>
            </a:r>
            <a:br>
              <a:rPr lang="fr-FR" altLang="pt-PT">
                <a:solidFill>
                  <a:srgbClr val="4F81BD"/>
                </a:solidFill>
              </a:rPr>
            </a:br>
            <a:r>
              <a:rPr lang="fr-FR" altLang="pt-PT">
                <a:solidFill>
                  <a:srgbClr val="4F81BD"/>
                </a:solidFill>
              </a:rPr>
              <a:t> Apprentissage par les tâches (APT)</a:t>
            </a:r>
            <a:endParaRPr lang="en-CA" altLang="pt-PT">
              <a:solidFill>
                <a:srgbClr val="4F81BD"/>
              </a:solidFill>
            </a:endParaRPr>
          </a:p>
        </p:txBody>
      </p:sp>
      <p:sp>
        <p:nvSpPr>
          <p:cNvPr id="25603" name="Content Placeholder 2"/>
          <p:cNvSpPr>
            <a:spLocks noGrp="1"/>
          </p:cNvSpPr>
          <p:nvPr>
            <p:ph idx="1"/>
          </p:nvPr>
        </p:nvSpPr>
        <p:spPr>
          <a:xfrm>
            <a:off x="677863" y="1773238"/>
            <a:ext cx="8596312" cy="3881437"/>
          </a:xfrm>
        </p:spPr>
        <p:txBody>
          <a:bodyPr/>
          <a:lstStyle/>
          <a:p>
            <a:r>
              <a:rPr lang="fr-FR" altLang="pt-PT" sz="2800"/>
              <a:t>Les tâches sont des actions accomplies par des apprenants qui utilisent leurs compétences pour atteindre un résultat donné.</a:t>
            </a:r>
          </a:p>
          <a:p>
            <a:r>
              <a:rPr lang="fr-FR" altLang="pt-PT" sz="2800"/>
              <a:t>L'APT inclut l'apprentissage dans la préparation et la réalisation de tâches simulées dans le cadre du cours en liant les activités faites en classe à des expériences de la vie réelle.</a:t>
            </a:r>
          </a:p>
          <a:p>
            <a:endParaRPr lang="en-CA" altLang="pt-PT" sz="2800"/>
          </a:p>
          <a:p>
            <a:endParaRPr lang="en-CA" altLang="pt-PT" sz="2800"/>
          </a:p>
        </p:txBody>
      </p:sp>
      <p:graphicFrame>
        <p:nvGraphicFramePr>
          <p:cNvPr id="4" name="Content Placeholder 3"/>
          <p:cNvGraphicFramePr>
            <a:graphicFrameLocks/>
          </p:cNvGraphicFramePr>
          <p:nvPr>
            <p:extLst>
              <p:ext uri="{D42A27DB-BD31-4B8C-83A1-F6EECF244321}">
                <p14:modId xmlns:p14="http://schemas.microsoft.com/office/powerpoint/2010/main" val="2766321888"/>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77863" y="176213"/>
            <a:ext cx="8596312" cy="1320800"/>
          </a:xfrm>
        </p:spPr>
        <p:txBody>
          <a:bodyPr/>
          <a:lstStyle/>
          <a:p>
            <a:r>
              <a:rPr lang="fr-FR" altLang="pt-PT">
                <a:solidFill>
                  <a:srgbClr val="4F81BD"/>
                </a:solidFill>
              </a:rPr>
              <a:t>Pourquoi adopter l'apprentissage par les tâches dans un cours d'ALS/de FLS?</a:t>
            </a:r>
            <a:endParaRPr lang="en-CA" altLang="pt-PT">
              <a:solidFill>
                <a:srgbClr val="4F81BD"/>
              </a:solidFill>
            </a:endParaRPr>
          </a:p>
        </p:txBody>
      </p:sp>
      <p:sp>
        <p:nvSpPr>
          <p:cNvPr id="27651" name="Content Placeholder 2"/>
          <p:cNvSpPr>
            <a:spLocks noGrp="1"/>
          </p:cNvSpPr>
          <p:nvPr>
            <p:ph idx="1"/>
          </p:nvPr>
        </p:nvSpPr>
        <p:spPr>
          <a:xfrm>
            <a:off x="677863" y="1381125"/>
            <a:ext cx="8899525" cy="4421188"/>
          </a:xfrm>
        </p:spPr>
        <p:txBody>
          <a:bodyPr/>
          <a:lstStyle/>
          <a:p>
            <a:r>
              <a:rPr lang="fr-FR" altLang="pt-PT" sz="2800"/>
              <a:t>Afin d'acquérir les compétences nécessaires pour atteindre les objectifs requis pour un établissement et une intégration réussis au sein de la communauté, par exemple, acheter des produits alimentaires et parler à l'enseignant de son enfant.</a:t>
            </a:r>
          </a:p>
          <a:p>
            <a:r>
              <a:rPr lang="fr-FR" altLang="pt-PT" sz="2800"/>
              <a:t>Pour se préparer à des tâches et les simuler dans un environnement sûr et propice à l'apprentissage avant d'accomplir ces tâches dans le monde réel. </a:t>
            </a:r>
            <a:endParaRPr lang="en-CA" altLang="pt-PT" sz="2800"/>
          </a:p>
        </p:txBody>
      </p:sp>
      <p:graphicFrame>
        <p:nvGraphicFramePr>
          <p:cNvPr id="4" name="Content Placeholder 3"/>
          <p:cNvGraphicFramePr>
            <a:graphicFrameLocks/>
          </p:cNvGraphicFramePr>
          <p:nvPr>
            <p:extLst>
              <p:ext uri="{D42A27DB-BD31-4B8C-83A1-F6EECF244321}">
                <p14:modId xmlns:p14="http://schemas.microsoft.com/office/powerpoint/2010/main" val="1409178496"/>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 y="133350"/>
            <a:ext cx="10297551" cy="1320800"/>
          </a:xfrm>
        </p:spPr>
        <p:txBody>
          <a:bodyPr/>
          <a:lstStyle/>
          <a:p>
            <a:r>
              <a:rPr lang="fr-FR" altLang="pt-PT" sz="3200" dirty="0">
                <a:solidFill>
                  <a:srgbClr val="4F81BD"/>
                </a:solidFill>
              </a:rPr>
              <a:t>Comment cela s'intègre-t-il au </a:t>
            </a:r>
            <a:r>
              <a:rPr lang="fr-FR" altLang="pt-PT" sz="3200" i="1" dirty="0">
                <a:solidFill>
                  <a:srgbClr val="4F81BD"/>
                </a:solidFill>
              </a:rPr>
              <a:t>CLB</a:t>
            </a:r>
            <a:r>
              <a:rPr lang="fr-FR" altLang="pt-PT" sz="3200" dirty="0">
                <a:solidFill>
                  <a:srgbClr val="4F81BD"/>
                </a:solidFill>
              </a:rPr>
              <a:t> et aux NCLC?</a:t>
            </a:r>
            <a:br>
              <a:rPr lang="fr-FR" altLang="pt-PT" sz="3200" dirty="0">
                <a:solidFill>
                  <a:srgbClr val="4F81BD"/>
                </a:solidFill>
              </a:rPr>
            </a:br>
            <a:endParaRPr lang="en-CA" altLang="pt-PT" sz="3200" dirty="0">
              <a:solidFill>
                <a:srgbClr val="4F81BD"/>
              </a:solidFill>
            </a:endParaRPr>
          </a:p>
        </p:txBody>
      </p:sp>
      <p:graphicFrame>
        <p:nvGraphicFramePr>
          <p:cNvPr id="6" name="Content Placeholder 3"/>
          <p:cNvGraphicFramePr>
            <a:graphicFrameLocks/>
          </p:cNvGraphicFramePr>
          <p:nvPr>
            <p:extLst>
              <p:ext uri="{D42A27DB-BD31-4B8C-83A1-F6EECF244321}">
                <p14:modId xmlns:p14="http://schemas.microsoft.com/office/powerpoint/2010/main" val="4206613012"/>
              </p:ext>
            </p:extLst>
          </p:nvPr>
        </p:nvGraphicFramePr>
        <p:xfrm>
          <a:off x="5857724" y="5103188"/>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700" name="Picture 6" descr="Canadian Language Benchmarks: ESL for Adults - Internet Explorer"/>
          <p:cNvPicPr>
            <a:picLocks noChangeAspect="1"/>
          </p:cNvPicPr>
          <p:nvPr/>
        </p:nvPicPr>
        <p:blipFill>
          <a:blip r:embed="rId8">
            <a:extLst>
              <a:ext uri="{28A0092B-C50C-407E-A947-70E740481C1C}">
                <a14:useLocalDpi xmlns:a14="http://schemas.microsoft.com/office/drawing/2010/main" val="0"/>
              </a:ext>
            </a:extLst>
          </a:blip>
          <a:srcRect l="35339" t="19456" r="35678" b="9489"/>
          <a:stretch>
            <a:fillRect/>
          </a:stretch>
        </p:blipFill>
        <p:spPr bwMode="auto">
          <a:xfrm rot="-549760">
            <a:off x="638175" y="968375"/>
            <a:ext cx="244475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7" descr="Niveaux de compétence linguistique canadiens: français langue seconde pour adultes - Internet Explorer"/>
          <p:cNvPicPr>
            <a:picLocks noChangeAspect="1"/>
          </p:cNvPicPr>
          <p:nvPr/>
        </p:nvPicPr>
        <p:blipFill>
          <a:blip r:embed="rId9">
            <a:extLst>
              <a:ext uri="{28A0092B-C50C-407E-A947-70E740481C1C}">
                <a14:useLocalDpi xmlns:a14="http://schemas.microsoft.com/office/drawing/2010/main" val="0"/>
              </a:ext>
            </a:extLst>
          </a:blip>
          <a:srcRect l="35213" t="19690" r="35678" b="9724"/>
          <a:stretch>
            <a:fillRect/>
          </a:stretch>
        </p:blipFill>
        <p:spPr bwMode="auto">
          <a:xfrm rot="725074">
            <a:off x="2006600" y="2843213"/>
            <a:ext cx="2473325" cy="3249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041900" y="979488"/>
            <a:ext cx="7008813" cy="4170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en-CA" altLang="pt-PT" sz="3200" u="sng" dirty="0" err="1">
                <a:solidFill>
                  <a:srgbClr val="FFFFFF"/>
                </a:solidFill>
                <a:latin typeface="Franklin Gothic Heavy" panose="020B0903020102020204" pitchFamily="34" charset="0"/>
              </a:rPr>
              <a:t>Principes</a:t>
            </a:r>
            <a:r>
              <a:rPr lang="en-CA" altLang="pt-PT" sz="3200" u="sng" dirty="0">
                <a:solidFill>
                  <a:srgbClr val="FFFFFF"/>
                </a:solidFill>
                <a:latin typeface="Franklin Gothic Heavy" panose="020B0903020102020204" pitchFamily="34" charset="0"/>
              </a:rPr>
              <a:t> </a:t>
            </a:r>
            <a:r>
              <a:rPr lang="en-CA" altLang="pt-PT" sz="3200" u="sng" dirty="0" err="1">
                <a:solidFill>
                  <a:srgbClr val="FFFFFF"/>
                </a:solidFill>
                <a:latin typeface="Franklin Gothic Heavy" panose="020B0903020102020204" pitchFamily="34" charset="0"/>
              </a:rPr>
              <a:t>directeurs</a:t>
            </a:r>
            <a:r>
              <a:rPr lang="en-CA" altLang="pt-PT" sz="3200" u="sng" dirty="0">
                <a:solidFill>
                  <a:srgbClr val="FFFFFF"/>
                </a:solidFill>
                <a:latin typeface="Franklin Gothic Heavy" panose="020B0903020102020204" pitchFamily="34" charset="0"/>
              </a:rPr>
              <a:t> </a:t>
            </a:r>
          </a:p>
          <a:p>
            <a:pPr algn="ctr" eaLnBrk="1" hangingPunct="1"/>
            <a:r>
              <a:rPr lang="fr-FR" altLang="pt-PT" sz="3200" u="sng" dirty="0" smtClean="0">
                <a:solidFill>
                  <a:srgbClr val="FFFFFF"/>
                </a:solidFill>
                <a:latin typeface="Franklin Gothic Heavy" panose="020B0903020102020204" pitchFamily="34" charset="0"/>
              </a:rPr>
              <a:t>des </a:t>
            </a:r>
            <a:r>
              <a:rPr lang="fr-FR" altLang="pt-PT" sz="3200" i="1" u="sng" dirty="0" smtClean="0">
                <a:solidFill>
                  <a:srgbClr val="FFFFFF"/>
                </a:solidFill>
                <a:latin typeface="Franklin Gothic Heavy" panose="020B0903020102020204" pitchFamily="34" charset="0"/>
              </a:rPr>
              <a:t>CLB</a:t>
            </a:r>
            <a:r>
              <a:rPr lang="fr-FR" altLang="pt-PT" sz="3200" u="sng" dirty="0" smtClean="0">
                <a:solidFill>
                  <a:srgbClr val="FFFFFF"/>
                </a:solidFill>
                <a:latin typeface="Franklin Gothic Heavy" panose="020B0903020102020204" pitchFamily="34" charset="0"/>
              </a:rPr>
              <a:t> </a:t>
            </a:r>
            <a:r>
              <a:rPr lang="fr-FR" altLang="pt-PT" sz="3200" u="sng" dirty="0">
                <a:solidFill>
                  <a:srgbClr val="FFFFFF"/>
                </a:solidFill>
                <a:latin typeface="Franklin Gothic Heavy" panose="020B0903020102020204" pitchFamily="34" charset="0"/>
              </a:rPr>
              <a:t>et des NCLC</a:t>
            </a:r>
          </a:p>
          <a:p>
            <a:pPr algn="ctr" eaLnBrk="1" hangingPunct="1"/>
            <a:endParaRPr lang="en-CA" altLang="pt-PT" sz="1600" b="1" i="1" u="sng" dirty="0">
              <a:solidFill>
                <a:srgbClr val="FFFFFF"/>
              </a:solidFill>
            </a:endParaRPr>
          </a:p>
          <a:p>
            <a:pPr algn="ctr" eaLnBrk="1" hangingPunct="1"/>
            <a:r>
              <a:rPr lang="en-CA" altLang="pt-PT" sz="2400" dirty="0" err="1">
                <a:solidFill>
                  <a:srgbClr val="FFFFFF"/>
                </a:solidFill>
              </a:rPr>
              <a:t>Axés</a:t>
            </a:r>
            <a:r>
              <a:rPr lang="en-CA" altLang="pt-PT" sz="2400" dirty="0">
                <a:solidFill>
                  <a:srgbClr val="FFFFFF"/>
                </a:solidFill>
              </a:rPr>
              <a:t> sur les </a:t>
            </a:r>
            <a:r>
              <a:rPr lang="en-CA" altLang="pt-PT" sz="2400" dirty="0" err="1">
                <a:solidFill>
                  <a:srgbClr val="FFFFFF"/>
                </a:solidFill>
              </a:rPr>
              <a:t>compétences</a:t>
            </a:r>
            <a:endParaRPr lang="en-CA" altLang="pt-PT" sz="2400" dirty="0">
              <a:solidFill>
                <a:srgbClr val="FFFFFF"/>
              </a:solidFill>
            </a:endParaRPr>
          </a:p>
          <a:p>
            <a:pPr algn="ctr" eaLnBrk="1" hangingPunct="1"/>
            <a:endParaRPr lang="en-CA" altLang="pt-PT" sz="1200" dirty="0">
              <a:solidFill>
                <a:srgbClr val="FFFFFF"/>
              </a:solidFill>
            </a:endParaRPr>
          </a:p>
          <a:p>
            <a:pPr algn="ctr" eaLnBrk="1" hangingPunct="1"/>
            <a:r>
              <a:rPr lang="en-CA" altLang="pt-PT" sz="2400" dirty="0" err="1">
                <a:solidFill>
                  <a:srgbClr val="FFFFFF"/>
                </a:solidFill>
              </a:rPr>
              <a:t>Axés</a:t>
            </a:r>
            <a:r>
              <a:rPr lang="en-CA" altLang="pt-PT" sz="2400" dirty="0">
                <a:solidFill>
                  <a:srgbClr val="FFFFFF"/>
                </a:solidFill>
              </a:rPr>
              <a:t> sur les </a:t>
            </a:r>
            <a:r>
              <a:rPr lang="en-CA" altLang="pt-PT" sz="2400" dirty="0" err="1">
                <a:solidFill>
                  <a:srgbClr val="FFFFFF"/>
                </a:solidFill>
              </a:rPr>
              <a:t>apprenants</a:t>
            </a:r>
            <a:endParaRPr lang="en-CA" altLang="pt-PT" sz="2400" dirty="0">
              <a:solidFill>
                <a:srgbClr val="FFFFFF"/>
              </a:solidFill>
            </a:endParaRPr>
          </a:p>
          <a:p>
            <a:pPr algn="ctr" eaLnBrk="1" hangingPunct="1"/>
            <a:endParaRPr lang="en-CA" altLang="pt-PT" sz="1200" dirty="0">
              <a:solidFill>
                <a:srgbClr val="FFFFFF"/>
              </a:solidFill>
            </a:endParaRPr>
          </a:p>
          <a:p>
            <a:pPr algn="ctr" eaLnBrk="1" hangingPunct="1"/>
            <a:r>
              <a:rPr lang="en-CA" altLang="pt-PT" sz="2400" dirty="0" err="1">
                <a:solidFill>
                  <a:srgbClr val="FFFFFF"/>
                </a:solidFill>
              </a:rPr>
              <a:t>Axés</a:t>
            </a:r>
            <a:r>
              <a:rPr lang="en-CA" altLang="pt-PT" sz="2400" dirty="0">
                <a:solidFill>
                  <a:srgbClr val="FFFFFF"/>
                </a:solidFill>
              </a:rPr>
              <a:t> sur les </a:t>
            </a:r>
            <a:r>
              <a:rPr lang="en-CA" altLang="pt-PT" sz="2400" dirty="0" err="1">
                <a:solidFill>
                  <a:srgbClr val="FFFFFF"/>
                </a:solidFill>
              </a:rPr>
              <a:t>tâches</a:t>
            </a:r>
            <a:endParaRPr lang="en-CA" altLang="pt-PT" sz="2400" dirty="0">
              <a:solidFill>
                <a:srgbClr val="FFFFFF"/>
              </a:solidFill>
            </a:endParaRPr>
          </a:p>
          <a:p>
            <a:pPr algn="ctr" eaLnBrk="1" hangingPunct="1"/>
            <a:endParaRPr lang="en-CA" altLang="pt-PT" sz="1200" dirty="0">
              <a:solidFill>
                <a:srgbClr val="FFFFFF"/>
              </a:solidFill>
            </a:endParaRPr>
          </a:p>
          <a:p>
            <a:pPr algn="ctr" eaLnBrk="1" hangingPunct="1"/>
            <a:r>
              <a:rPr lang="fr-FR" altLang="pt-PT" sz="2400" dirty="0">
                <a:solidFill>
                  <a:srgbClr val="FFFFFF"/>
                </a:solidFill>
              </a:rPr>
              <a:t>Privilégient les tâches qui s'inscrivent dans les contextes de la collectivité, du travail et des études.</a:t>
            </a:r>
            <a:endParaRPr lang="en-CA" altLang="pt-PT" sz="2400" dirty="0">
              <a:solidFill>
                <a:srgbClr val="FFFFFF"/>
              </a:solidFill>
            </a:endParaRPr>
          </a:p>
        </p:txBody>
      </p:sp>
      <p:sp>
        <p:nvSpPr>
          <p:cNvPr id="29703" name="TextBox 10"/>
          <p:cNvSpPr txBox="1">
            <a:spLocks noChangeArrowheads="1"/>
          </p:cNvSpPr>
          <p:nvPr/>
        </p:nvSpPr>
        <p:spPr bwMode="auto">
          <a:xfrm>
            <a:off x="612775" y="6315075"/>
            <a:ext cx="544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fr-FR" altLang="pt-PT" sz="1400">
                <a:solidFill>
                  <a:srgbClr val="000000"/>
                </a:solidFill>
              </a:rPr>
              <a:t>Source : Centre des niveaux de compétence linguistique canadien </a:t>
            </a:r>
          </a:p>
          <a:p>
            <a:pPr eaLnBrk="1" hangingPunct="1"/>
            <a:r>
              <a:rPr lang="en-CA" altLang="pt-PT" sz="1400">
                <a:solidFill>
                  <a:srgbClr val="000000"/>
                </a:solidFill>
              </a:rPr>
              <a:t>http://www.language.ca/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598488" y="155575"/>
            <a:ext cx="8596312" cy="823913"/>
          </a:xfrm>
        </p:spPr>
        <p:txBody>
          <a:bodyPr/>
          <a:lstStyle/>
          <a:p>
            <a:r>
              <a:rPr lang="fr-FR" altLang="pt-PT">
                <a:solidFill>
                  <a:srgbClr val="4F81BD"/>
                </a:solidFill>
              </a:rPr>
              <a:t>Comment cela s'intègre-t-il au CECR?</a:t>
            </a:r>
            <a:endParaRPr lang="en-CA" altLang="pt-PT">
              <a:solidFill>
                <a:srgbClr val="4F81BD"/>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3748270171"/>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748" name="Picture 5" descr="http://www.coe.int/t/dg4/linguistic/Source/Framework_EN.pdf - Internet Explorer"/>
          <p:cNvPicPr>
            <a:picLocks noChangeAspect="1"/>
          </p:cNvPicPr>
          <p:nvPr/>
        </p:nvPicPr>
        <p:blipFill>
          <a:blip r:embed="rId8">
            <a:extLst>
              <a:ext uri="{28A0092B-C50C-407E-A947-70E740481C1C}">
                <a14:useLocalDpi xmlns:a14="http://schemas.microsoft.com/office/drawing/2010/main" val="0"/>
              </a:ext>
            </a:extLst>
          </a:blip>
          <a:srcRect l="43855" t="20160" r="28940" b="6207"/>
          <a:stretch>
            <a:fillRect/>
          </a:stretch>
        </p:blipFill>
        <p:spPr bwMode="auto">
          <a:xfrm rot="773903">
            <a:off x="8572500" y="420688"/>
            <a:ext cx="3022600" cy="4435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852488" y="966788"/>
            <a:ext cx="7008812" cy="4170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en-CA" altLang="pt-PT" sz="3200" u="sng" dirty="0">
                <a:solidFill>
                  <a:srgbClr val="FFFFFF"/>
                </a:solidFill>
                <a:latin typeface="Franklin Gothic Heavy" panose="020B0903020102020204" pitchFamily="34" charset="0"/>
              </a:rPr>
              <a:t>Concepts </a:t>
            </a:r>
            <a:r>
              <a:rPr lang="en-CA" altLang="pt-PT" sz="3200" u="sng" dirty="0" err="1">
                <a:solidFill>
                  <a:srgbClr val="FFFFFF"/>
                </a:solidFill>
                <a:latin typeface="Franklin Gothic Heavy" panose="020B0903020102020204" pitchFamily="34" charset="0"/>
              </a:rPr>
              <a:t>clés</a:t>
            </a:r>
            <a:r>
              <a:rPr lang="en-CA" altLang="pt-PT" sz="3200" u="sng" dirty="0">
                <a:solidFill>
                  <a:srgbClr val="FFFFFF"/>
                </a:solidFill>
                <a:latin typeface="Franklin Gothic Heavy" panose="020B0903020102020204" pitchFamily="34" charset="0"/>
              </a:rPr>
              <a:t> du CECR</a:t>
            </a:r>
            <a:endParaRPr lang="en-CA" altLang="pt-PT" sz="3200" i="1" u="sng" dirty="0">
              <a:solidFill>
                <a:srgbClr val="FFFFFF"/>
              </a:solidFill>
              <a:latin typeface="Franklin Gothic Heavy" panose="020B0903020102020204" pitchFamily="34" charset="0"/>
            </a:endParaRPr>
          </a:p>
          <a:p>
            <a:pPr algn="ctr" eaLnBrk="1" hangingPunct="1"/>
            <a:endParaRPr lang="en-CA" altLang="pt-PT" sz="2400" b="1" i="1" u="sng" dirty="0">
              <a:solidFill>
                <a:srgbClr val="FFFFFF"/>
              </a:solidFill>
            </a:endParaRPr>
          </a:p>
          <a:p>
            <a:pPr algn="ctr" eaLnBrk="1" hangingPunct="1"/>
            <a:r>
              <a:rPr lang="en-CA" altLang="pt-PT" sz="2400" dirty="0" smtClean="0">
                <a:solidFill>
                  <a:srgbClr val="FFFFFF"/>
                </a:solidFill>
              </a:rPr>
              <a:t>Les </a:t>
            </a:r>
            <a:r>
              <a:rPr lang="en-CA" altLang="pt-PT" sz="2400" dirty="0" err="1" smtClean="0">
                <a:solidFill>
                  <a:srgbClr val="FFFFFF"/>
                </a:solidFill>
              </a:rPr>
              <a:t>descripteurs</a:t>
            </a:r>
            <a:r>
              <a:rPr lang="en-CA" altLang="pt-PT" sz="2400" dirty="0" smtClean="0">
                <a:solidFill>
                  <a:srgbClr val="FFFFFF"/>
                </a:solidFill>
              </a:rPr>
              <a:t> </a:t>
            </a:r>
            <a:r>
              <a:rPr lang="en-CA" altLang="pt-PT" sz="2400" dirty="0">
                <a:solidFill>
                  <a:srgbClr val="FFFFFF"/>
                </a:solidFill>
              </a:rPr>
              <a:t>« </a:t>
            </a:r>
            <a:r>
              <a:rPr lang="en-CA" altLang="pt-PT" sz="2400" dirty="0" err="1">
                <a:solidFill>
                  <a:srgbClr val="FFFFFF"/>
                </a:solidFill>
              </a:rPr>
              <a:t>Peut</a:t>
            </a:r>
            <a:r>
              <a:rPr lang="en-CA" altLang="pt-PT" sz="2400" dirty="0">
                <a:solidFill>
                  <a:srgbClr val="FFFFFF"/>
                </a:solidFill>
              </a:rPr>
              <a:t> faire »</a:t>
            </a:r>
          </a:p>
          <a:p>
            <a:pPr algn="ctr" eaLnBrk="1" hangingPunct="1"/>
            <a:endParaRPr lang="en-CA" altLang="pt-PT" sz="2400" dirty="0">
              <a:solidFill>
                <a:srgbClr val="FFFFFF"/>
              </a:solidFill>
            </a:endParaRPr>
          </a:p>
          <a:p>
            <a:pPr algn="ctr" eaLnBrk="1" hangingPunct="1"/>
            <a:r>
              <a:rPr lang="en-CA" altLang="pt-PT" sz="2400" dirty="0" err="1" smtClean="0">
                <a:solidFill>
                  <a:srgbClr val="FFFFFF"/>
                </a:solidFill>
              </a:rPr>
              <a:t>L’approche</a:t>
            </a:r>
            <a:r>
              <a:rPr lang="en-CA" altLang="pt-PT" sz="2400" dirty="0" smtClean="0">
                <a:solidFill>
                  <a:srgbClr val="FFFFFF"/>
                </a:solidFill>
              </a:rPr>
              <a:t> </a:t>
            </a:r>
            <a:r>
              <a:rPr lang="en-CA" altLang="pt-PT" sz="2400" dirty="0" err="1">
                <a:solidFill>
                  <a:srgbClr val="FFFFFF"/>
                </a:solidFill>
              </a:rPr>
              <a:t>actionnelle</a:t>
            </a:r>
            <a:endParaRPr lang="en-CA" altLang="pt-PT" sz="2400" dirty="0">
              <a:solidFill>
                <a:srgbClr val="FFFFFF"/>
              </a:solidFill>
            </a:endParaRPr>
          </a:p>
          <a:p>
            <a:pPr algn="ctr" eaLnBrk="1" hangingPunct="1"/>
            <a:endParaRPr lang="en-CA" altLang="pt-PT" sz="2400" dirty="0">
              <a:solidFill>
                <a:srgbClr val="FFFFFF"/>
              </a:solidFill>
            </a:endParaRPr>
          </a:p>
          <a:p>
            <a:pPr algn="ctr" eaLnBrk="1" hangingPunct="1"/>
            <a:r>
              <a:rPr lang="en-CA" altLang="pt-PT" sz="2400" dirty="0" smtClean="0">
                <a:solidFill>
                  <a:srgbClr val="FFFFFF"/>
                </a:solidFill>
              </a:rPr>
              <a:t>Les </a:t>
            </a:r>
            <a:r>
              <a:rPr lang="en-CA" altLang="pt-PT" sz="2400" dirty="0" err="1" smtClean="0">
                <a:solidFill>
                  <a:srgbClr val="FFFFFF"/>
                </a:solidFill>
              </a:rPr>
              <a:t>tâches</a:t>
            </a:r>
            <a:endParaRPr lang="en-CA" altLang="pt-PT" sz="2400" dirty="0">
              <a:solidFill>
                <a:srgbClr val="FFFFFF"/>
              </a:solidFill>
            </a:endParaRPr>
          </a:p>
          <a:p>
            <a:pPr algn="ctr" eaLnBrk="1" hangingPunct="1"/>
            <a:endParaRPr lang="en-CA" altLang="pt-PT" sz="2400" dirty="0">
              <a:solidFill>
                <a:srgbClr val="FFFFFF"/>
              </a:solidFill>
            </a:endParaRPr>
          </a:p>
          <a:p>
            <a:pPr algn="ctr" eaLnBrk="1" hangingPunct="1"/>
            <a:r>
              <a:rPr lang="en-CA" altLang="pt-PT" sz="2400" dirty="0" smtClean="0">
                <a:solidFill>
                  <a:srgbClr val="FFFFFF"/>
                </a:solidFill>
              </a:rPr>
              <a:t>Le </a:t>
            </a:r>
            <a:r>
              <a:rPr lang="en-CA" altLang="pt-PT" sz="2400" dirty="0" err="1" smtClean="0">
                <a:solidFill>
                  <a:srgbClr val="FFFFFF"/>
                </a:solidFill>
              </a:rPr>
              <a:t>plurilinguisme</a:t>
            </a:r>
            <a:endParaRPr lang="en-CA" altLang="pt-PT" sz="2400" dirty="0">
              <a:solidFill>
                <a:srgbClr val="FFFFFF"/>
              </a:solidFill>
            </a:endParaRPr>
          </a:p>
          <a:p>
            <a:pPr algn="ctr" eaLnBrk="1" hangingPunct="1"/>
            <a:endParaRPr lang="en-CA" altLang="pt-PT" sz="2400" dirty="0">
              <a:solidFill>
                <a:srgbClr val="FFFFFF"/>
              </a:solidFill>
            </a:endParaRPr>
          </a:p>
          <a:p>
            <a:pPr algn="ctr" eaLnBrk="1" hangingPunct="1"/>
            <a:endParaRPr lang="en-CA" altLang="pt-PT" sz="2400" dirty="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CA" altLang="pt-PT">
                <a:solidFill>
                  <a:srgbClr val="4F81BD"/>
                </a:solidFill>
              </a:rPr>
              <a:t>Une pratique sensée</a:t>
            </a:r>
          </a:p>
        </p:txBody>
      </p:sp>
      <p:graphicFrame>
        <p:nvGraphicFramePr>
          <p:cNvPr id="4" name="Content Placeholder 3"/>
          <p:cNvGraphicFramePr>
            <a:graphicFrameLocks/>
          </p:cNvGraphicFramePr>
          <p:nvPr>
            <p:extLst>
              <p:ext uri="{D42A27DB-BD31-4B8C-83A1-F6EECF244321}">
                <p14:modId xmlns:p14="http://schemas.microsoft.com/office/powerpoint/2010/main" val="1338265425"/>
              </p:ext>
            </p:extLst>
          </p:nvPr>
        </p:nvGraphicFramePr>
        <p:xfrm>
          <a:off x="361820" y="742604"/>
          <a:ext cx="11325874" cy="54702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22288" y="238125"/>
            <a:ext cx="8596312" cy="1320800"/>
          </a:xfrm>
        </p:spPr>
        <p:txBody>
          <a:bodyPr/>
          <a:lstStyle/>
          <a:p>
            <a:r>
              <a:rPr lang="fr-FR" altLang="pt-PT">
                <a:solidFill>
                  <a:srgbClr val="4F81BD"/>
                </a:solidFill>
              </a:rPr>
              <a:t>Création de tâche actionnelle pour les cours d'ALS/de FLS</a:t>
            </a:r>
            <a:endParaRPr lang="en-CA" altLang="pt-PT">
              <a:solidFill>
                <a:srgbClr val="4F81BD"/>
              </a:solidFill>
            </a:endParaRPr>
          </a:p>
        </p:txBody>
      </p:sp>
      <p:sp>
        <p:nvSpPr>
          <p:cNvPr id="3" name="Content Placeholder 2"/>
          <p:cNvSpPr>
            <a:spLocks noGrp="1"/>
          </p:cNvSpPr>
          <p:nvPr>
            <p:ph idx="1"/>
          </p:nvPr>
        </p:nvSpPr>
        <p:spPr>
          <a:xfrm>
            <a:off x="677863" y="1558925"/>
            <a:ext cx="8596312" cy="5073650"/>
          </a:xfrm>
        </p:spPr>
        <p:txBody>
          <a:bodyPr>
            <a:noAutofit/>
          </a:bodyPr>
          <a:lstStyle/>
          <a:p>
            <a:pPr marL="0" indent="0">
              <a:buFont typeface="Wingdings 3" panose="05040102010807070707" pitchFamily="18" charset="2"/>
              <a:buNone/>
            </a:pPr>
            <a:r>
              <a:rPr lang="en-CA" altLang="pt-PT" sz="2800" b="1" dirty="0" err="1"/>
              <a:t>Liste</a:t>
            </a:r>
            <a:r>
              <a:rPr lang="en-CA" altLang="pt-PT" sz="2800" b="1" dirty="0"/>
              <a:t> de </a:t>
            </a:r>
            <a:r>
              <a:rPr lang="en-CA" altLang="pt-PT" sz="2800" b="1" dirty="0" err="1"/>
              <a:t>vérification</a:t>
            </a:r>
            <a:r>
              <a:rPr lang="en-CA" altLang="pt-PT" sz="2800" b="1" dirty="0"/>
              <a:t> :</a:t>
            </a:r>
          </a:p>
          <a:p>
            <a:pPr marL="291600" indent="-291600">
              <a:buFont typeface="Wingdings" panose="05000000000000000000" pitchFamily="2" charset="2"/>
              <a:buChar char="ü"/>
            </a:pPr>
            <a:r>
              <a:rPr lang="fr-FR" altLang="pt-PT" sz="2000" dirty="0"/>
              <a:t>Les personnes qui apprennent une langue sont des « acteurs sociaux » qui utilisent la langue cible afin d'exécuter une tâche de façon tangible.</a:t>
            </a:r>
          </a:p>
          <a:p>
            <a:pPr marL="291600" indent="-291600">
              <a:buFont typeface="Wingdings" panose="05000000000000000000" pitchFamily="2" charset="2"/>
              <a:buChar char="ü"/>
            </a:pPr>
            <a:r>
              <a:rPr lang="fr-FR" altLang="pt-PT" sz="2000" dirty="0"/>
              <a:t>La communication est spontanée, pertinente et s'intègre dans le contexte de la vie quotidienne. </a:t>
            </a:r>
          </a:p>
          <a:p>
            <a:pPr marL="291600" indent="-291600">
              <a:buFont typeface="Wingdings" panose="05000000000000000000" pitchFamily="2" charset="2"/>
              <a:buChar char="ü"/>
            </a:pPr>
            <a:r>
              <a:rPr lang="fr-FR" altLang="pt-PT" sz="2000" dirty="0"/>
              <a:t>Les scénarios sont authentiques et favorisent l'utilisation de textes et de ressources authentiques.</a:t>
            </a:r>
          </a:p>
          <a:p>
            <a:pPr marL="291600" indent="-291600">
              <a:buFont typeface="Wingdings" panose="05000000000000000000" pitchFamily="2" charset="2"/>
              <a:buChar char="ü"/>
            </a:pPr>
            <a:r>
              <a:rPr lang="fr-FR" altLang="pt-PT" sz="2000" dirty="0"/>
              <a:t>Il y a un problème à résoudre, un objectif à atteindre ou une action à accomplir, dans des conditions variées et en se pliant à différentes contraintes.</a:t>
            </a:r>
          </a:p>
          <a:p>
            <a:pPr marL="291600" indent="-291600">
              <a:buFont typeface="Wingdings" panose="05000000000000000000" pitchFamily="2" charset="2"/>
              <a:buChar char="ü"/>
            </a:pPr>
            <a:r>
              <a:rPr lang="fr-FR" altLang="pt-PT" sz="2000" dirty="0"/>
              <a:t>Les apprenants doivent utiliser leurs compétences et faire des choix, afin de penser et d'agir de façon stratégique.</a:t>
            </a:r>
          </a:p>
          <a:p>
            <a:pPr marL="0" indent="0">
              <a:buFont typeface="Wingdings" panose="05000000000000000000" pitchFamily="2" charset="2"/>
              <a:buChar char="ü"/>
            </a:pPr>
            <a:endParaRPr lang="en-CA" altLang="pt-PT" sz="2000" dirty="0"/>
          </a:p>
          <a:p>
            <a:pPr marL="0" indent="0">
              <a:buFont typeface="Wingdings" panose="05000000000000000000" pitchFamily="2" charset="2"/>
              <a:buChar char="ü"/>
            </a:pPr>
            <a:endParaRPr lang="en-CA" altLang="pt-PT"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22288" y="238125"/>
            <a:ext cx="8596312" cy="1320800"/>
          </a:xfrm>
        </p:spPr>
        <p:txBody>
          <a:bodyPr/>
          <a:lstStyle/>
          <a:p>
            <a:r>
              <a:rPr lang="fr-FR" altLang="pt-PT">
                <a:solidFill>
                  <a:srgbClr val="4F81BD"/>
                </a:solidFill>
              </a:rPr>
              <a:t>Création de tâche actionnelle pour les cours d'ALS/de FLS</a:t>
            </a:r>
            <a:endParaRPr lang="en-CA" altLang="pt-PT">
              <a:solidFill>
                <a:srgbClr val="4F81BD"/>
              </a:solidFill>
            </a:endParaRPr>
          </a:p>
        </p:txBody>
      </p:sp>
      <p:graphicFrame>
        <p:nvGraphicFramePr>
          <p:cNvPr id="5" name="Diagram 4"/>
          <p:cNvGraphicFramePr/>
          <p:nvPr>
            <p:extLst>
              <p:ext uri="{D42A27DB-BD31-4B8C-83A1-F6EECF244321}">
                <p14:modId xmlns:p14="http://schemas.microsoft.com/office/powerpoint/2010/main" val="177521056"/>
              </p:ext>
            </p:extLst>
          </p:nvPr>
        </p:nvGraphicFramePr>
        <p:xfrm>
          <a:off x="991019" y="12621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77863" y="238125"/>
            <a:ext cx="8958506" cy="1320800"/>
          </a:xfrm>
        </p:spPr>
        <p:txBody>
          <a:bodyPr/>
          <a:lstStyle/>
          <a:p>
            <a:r>
              <a:rPr lang="fr-FR" altLang="pt-PT" sz="3200" dirty="0">
                <a:solidFill>
                  <a:srgbClr val="4F81BD"/>
                </a:solidFill>
              </a:rPr>
              <a:t>Exemple de tâche - Obtenir des soins de santé</a:t>
            </a:r>
            <a:r>
              <a:rPr lang="fr-FR" altLang="pt-PT" sz="3200" dirty="0"/>
              <a:t> </a:t>
            </a:r>
            <a:endParaRPr lang="en-CA" altLang="pt-PT" sz="3200" dirty="0"/>
          </a:p>
        </p:txBody>
      </p:sp>
      <p:pic>
        <p:nvPicPr>
          <p:cNvPr id="6" name="Picture 5"/>
          <p:cNvPicPr>
            <a:picLocks noChangeAspect="1"/>
          </p:cNvPicPr>
          <p:nvPr/>
        </p:nvPicPr>
        <p:blipFill>
          <a:blip r:embed="rId3"/>
          <a:stretch>
            <a:fillRect/>
          </a:stretch>
        </p:blipFill>
        <p:spPr>
          <a:xfrm>
            <a:off x="630196" y="1069017"/>
            <a:ext cx="9409195" cy="544069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28600" y="190500"/>
            <a:ext cx="9309295" cy="1320800"/>
          </a:xfrm>
        </p:spPr>
        <p:txBody>
          <a:bodyPr/>
          <a:lstStyle/>
          <a:p>
            <a:r>
              <a:rPr lang="fr-FR" altLang="pt-PT" sz="3200" dirty="0">
                <a:solidFill>
                  <a:srgbClr val="4F81BD"/>
                </a:solidFill>
              </a:rPr>
              <a:t>Exemple de tâche - Obtenir des soins de santé</a:t>
            </a:r>
            <a:br>
              <a:rPr lang="fr-FR" altLang="pt-PT" sz="3200" dirty="0">
                <a:solidFill>
                  <a:srgbClr val="4F81BD"/>
                </a:solidFill>
              </a:rPr>
            </a:br>
            <a:r>
              <a:rPr lang="fr-FR" altLang="pt-PT" sz="3200" dirty="0">
                <a:solidFill>
                  <a:srgbClr val="4F81BD"/>
                </a:solidFill>
              </a:rPr>
              <a:t> </a:t>
            </a:r>
            <a:r>
              <a:rPr lang="fr-FR" altLang="pt-PT" sz="2400" i="1" dirty="0">
                <a:solidFill>
                  <a:srgbClr val="4F81BD"/>
                </a:solidFill>
              </a:rPr>
              <a:t>Activité : Liste de vérification pour une tâche actionnelle</a:t>
            </a:r>
            <a:endParaRPr lang="en-CA" altLang="pt-PT" sz="2400" i="1" dirty="0">
              <a:solidFill>
                <a:srgbClr val="4F81BD"/>
              </a:solidFill>
            </a:endParaRPr>
          </a:p>
        </p:txBody>
      </p:sp>
      <p:sp>
        <p:nvSpPr>
          <p:cNvPr id="41987" name="Content Placeholder 2"/>
          <p:cNvSpPr>
            <a:spLocks noGrp="1"/>
          </p:cNvSpPr>
          <p:nvPr>
            <p:ph idx="1"/>
          </p:nvPr>
        </p:nvSpPr>
        <p:spPr>
          <a:xfrm>
            <a:off x="366713" y="1535062"/>
            <a:ext cx="10202862" cy="3881437"/>
          </a:xfrm>
        </p:spPr>
        <p:txBody>
          <a:bodyPr/>
          <a:lstStyle/>
          <a:p>
            <a:pPr marL="0" indent="0">
              <a:buFont typeface="Wingdings 3" panose="05040102010807070707" pitchFamily="18" charset="2"/>
              <a:buNone/>
            </a:pPr>
            <a:r>
              <a:rPr lang="fr-FR" altLang="pt-PT" sz="2400" dirty="0"/>
              <a:t>À l'aide de la liste de vérification et de la tâche attribuées, déterminer en quoi cette tâche est </a:t>
            </a:r>
            <a:r>
              <a:rPr lang="fr-FR" altLang="pt-PT" sz="2400" dirty="0" smtClean="0"/>
              <a:t>actionnelle.</a:t>
            </a:r>
            <a:endParaRPr lang="en-CA" altLang="pt-PT" sz="2400" dirty="0"/>
          </a:p>
        </p:txBody>
      </p:sp>
      <p:sp>
        <p:nvSpPr>
          <p:cNvPr id="6" name="Content Placeholder 2"/>
          <p:cNvSpPr txBox="1">
            <a:spLocks/>
          </p:cNvSpPr>
          <p:nvPr/>
        </p:nvSpPr>
        <p:spPr>
          <a:xfrm>
            <a:off x="1924050" y="2449513"/>
            <a:ext cx="7088188" cy="4044950"/>
          </a:xfrm>
          <a:prstGeom prst="rect">
            <a:avLst/>
          </a:prstGeom>
          <a:solidFill>
            <a:schemeClr val="accent1">
              <a:lumMod val="40000"/>
              <a:lumOff val="60000"/>
            </a:schemeClr>
          </a:solidFill>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buFont typeface="Wingdings 3" panose="05040102010807070707" pitchFamily="18" charset="2"/>
              <a:buNone/>
            </a:pPr>
            <a:r>
              <a:rPr lang="en-CA" altLang="pt-PT" sz="2000" b="1" dirty="0" err="1"/>
              <a:t>Liste</a:t>
            </a:r>
            <a:r>
              <a:rPr lang="en-CA" altLang="pt-PT" sz="2000" b="1" dirty="0"/>
              <a:t> de </a:t>
            </a:r>
            <a:r>
              <a:rPr lang="en-CA" altLang="pt-PT" sz="2000" b="1" dirty="0" err="1"/>
              <a:t>vérification</a:t>
            </a:r>
            <a:r>
              <a:rPr lang="en-CA" altLang="pt-PT" sz="2000" b="1" dirty="0"/>
              <a:t> :</a:t>
            </a:r>
          </a:p>
          <a:p>
            <a:pPr marL="291600" indent="-291600" eaLnBrk="1" hangingPunct="1">
              <a:buFont typeface="Wingdings" panose="05000000000000000000" pitchFamily="2" charset="2"/>
              <a:buChar char="ü"/>
            </a:pPr>
            <a:r>
              <a:rPr lang="fr-FR" altLang="pt-PT" sz="1600" dirty="0"/>
              <a:t>Les apprenants sont des acteurs sociaux qui emploient le langage cible pour exécuter des tâches dont les résultats sont tangibles et impliquent souvent un produit.</a:t>
            </a:r>
          </a:p>
          <a:p>
            <a:pPr marL="291600" indent="-291600" eaLnBrk="1" hangingPunct="1">
              <a:buFont typeface="Wingdings" panose="05000000000000000000" pitchFamily="2" charset="2"/>
              <a:buChar char="ü"/>
            </a:pPr>
            <a:r>
              <a:rPr lang="fr-FR" altLang="pt-PT" sz="1600" dirty="0"/>
              <a:t>La communication est spontanée, pertinente et s'intègre dans le contexte de la vie quotidienne. </a:t>
            </a:r>
          </a:p>
          <a:p>
            <a:pPr marL="291600" indent="-291600" eaLnBrk="1" hangingPunct="1">
              <a:buFont typeface="Wingdings" panose="05000000000000000000" pitchFamily="2" charset="2"/>
              <a:buChar char="ü"/>
            </a:pPr>
            <a:r>
              <a:rPr lang="fr-FR" altLang="pt-PT" sz="1600" dirty="0"/>
              <a:t>Les scénarios sont authentiques et favorisent l'utilisation de textes et de ressources authentiques.</a:t>
            </a:r>
          </a:p>
          <a:p>
            <a:pPr marL="291600" indent="-291600" eaLnBrk="1" hangingPunct="1">
              <a:buFont typeface="Wingdings" panose="05000000000000000000" pitchFamily="2" charset="2"/>
              <a:buChar char="ü"/>
            </a:pPr>
            <a:r>
              <a:rPr lang="fr-FR" altLang="pt-PT" sz="1600" dirty="0"/>
              <a:t>Il y a un problème à résoudre, un objectif à atteindre ou une action à accomplir, dans des conditions variées en se pliant à différentes contraintes.</a:t>
            </a:r>
          </a:p>
          <a:p>
            <a:pPr marL="291600" indent="-291600" eaLnBrk="1" hangingPunct="1">
              <a:buFont typeface="Wingdings" panose="05000000000000000000" pitchFamily="2" charset="2"/>
              <a:buChar char="ü"/>
            </a:pPr>
            <a:r>
              <a:rPr lang="fr-FR" altLang="pt-PT" sz="1600" dirty="0"/>
              <a:t>Les apprenants doivent utiliser leurs compétences et faire des choix, afin de penser et d'agir de façon stratégique.</a:t>
            </a:r>
          </a:p>
          <a:p>
            <a:pPr eaLnBrk="1" hangingPunct="1">
              <a:buFont typeface="Wingdings" panose="05000000000000000000" pitchFamily="2" charset="2"/>
              <a:buChar char="ü"/>
            </a:pPr>
            <a:endParaRPr lang="en-CA" altLang="pt-PT" sz="1600" dirty="0"/>
          </a:p>
          <a:p>
            <a:pPr eaLnBrk="1" hangingPunct="1">
              <a:buFont typeface="Wingdings" panose="05000000000000000000" pitchFamily="2" charset="2"/>
              <a:buChar char="ü"/>
            </a:pPr>
            <a:endParaRPr lang="en-CA" altLang="pt-PT"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13" y="160338"/>
            <a:ext cx="8597900" cy="1320800"/>
          </a:xfrm>
        </p:spPr>
        <p:txBody>
          <a:bodyPr>
            <a:normAutofit/>
          </a:bodyPr>
          <a:lstStyle/>
          <a:p>
            <a:r>
              <a:rPr lang="fr-FR" altLang="pt-PT" sz="3200" dirty="0">
                <a:solidFill>
                  <a:srgbClr val="4F81BD"/>
                </a:solidFill>
              </a:rPr>
              <a:t>Commencer l'apprentissage par les tâches à l'aide du portail d'immigration </a:t>
            </a:r>
            <a:r>
              <a:rPr lang="fr-FR" altLang="pt-PT" sz="3200" dirty="0" smtClean="0">
                <a:solidFill>
                  <a:srgbClr val="4F81BD"/>
                </a:solidFill>
              </a:rPr>
              <a:t>municipal</a:t>
            </a:r>
            <a:endParaRPr lang="en-CA" altLang="pt-PT" sz="3200" dirty="0">
              <a:solidFill>
                <a:srgbClr val="4F81BD"/>
              </a:solidFill>
            </a:endParaRPr>
          </a:p>
        </p:txBody>
      </p:sp>
      <p:pic>
        <p:nvPicPr>
          <p:cNvPr id="44035" name="Picture 3" descr="Living-in-English_Discovering-Durham.pdf - Adobe Acrobat Pro"/>
          <p:cNvPicPr>
            <a:picLocks noChangeAspect="1"/>
          </p:cNvPicPr>
          <p:nvPr/>
        </p:nvPicPr>
        <p:blipFill>
          <a:blip r:embed="rId3">
            <a:extLst>
              <a:ext uri="{28A0092B-C50C-407E-A947-70E740481C1C}">
                <a14:useLocalDpi xmlns:a14="http://schemas.microsoft.com/office/drawing/2010/main" val="0"/>
              </a:ext>
            </a:extLst>
          </a:blip>
          <a:srcRect l="34067" t="15411" r="32626" b="7253"/>
          <a:stretch>
            <a:fillRect/>
          </a:stretch>
        </p:blipFill>
        <p:spPr bwMode="auto">
          <a:xfrm>
            <a:off x="201613" y="1333500"/>
            <a:ext cx="4324350" cy="53959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4865688" y="1481138"/>
            <a:ext cx="7053262" cy="3224212"/>
          </a:xfrm>
          <a:prstGeom prst="wedgeRectCallout">
            <a:avLst>
              <a:gd name="adj1" fmla="val -56887"/>
              <a:gd name="adj2" fmla="val 8264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CA" altLang="pt-PT" sz="3200" b="1">
                <a:solidFill>
                  <a:srgbClr val="1F497D"/>
                </a:solidFill>
              </a:rPr>
              <a:t>Scénarios de tâche :</a:t>
            </a:r>
          </a:p>
          <a:p>
            <a:pPr eaLnBrk="1" hangingPunct="1"/>
            <a:endParaRPr lang="en-CA" altLang="pt-PT" sz="2400">
              <a:solidFill>
                <a:srgbClr val="1F497D"/>
              </a:solidFill>
            </a:endParaRPr>
          </a:p>
          <a:p>
            <a:pPr eaLnBrk="1" hangingPunct="1"/>
            <a:r>
              <a:rPr lang="fr-FR" altLang="pt-PT" sz="2400">
                <a:solidFill>
                  <a:srgbClr val="1F497D"/>
                </a:solidFill>
              </a:rPr>
              <a:t>Vivre à Durham – Bienvenue à Durham</a:t>
            </a:r>
          </a:p>
          <a:p>
            <a:pPr eaLnBrk="1" hangingPunct="1"/>
            <a:r>
              <a:rPr lang="fr-FR" altLang="pt-PT" sz="2400">
                <a:solidFill>
                  <a:srgbClr val="1F497D"/>
                </a:solidFill>
              </a:rPr>
              <a:t>Travailler à Durham – Obtenir un emploi à Durham</a:t>
            </a:r>
          </a:p>
          <a:p>
            <a:pPr eaLnBrk="1" hangingPunct="1"/>
            <a:r>
              <a:rPr lang="fr-FR" altLang="pt-PT" sz="2400">
                <a:solidFill>
                  <a:srgbClr val="1F497D"/>
                </a:solidFill>
              </a:rPr>
              <a:t>Apprendre à Durham – Aller à l'école à Durham</a:t>
            </a:r>
          </a:p>
          <a:p>
            <a:pPr eaLnBrk="1" hangingPunct="1"/>
            <a:r>
              <a:rPr lang="fr-FR" altLang="pt-PT" sz="2400">
                <a:solidFill>
                  <a:srgbClr val="1F497D"/>
                </a:solidFill>
              </a:rPr>
              <a:t>S'établir à Durham – Manger à Durham</a:t>
            </a:r>
          </a:p>
          <a:p>
            <a:pPr eaLnBrk="1" hangingPunct="1"/>
            <a:r>
              <a:rPr lang="fr-FR" altLang="pt-PT" sz="2400">
                <a:solidFill>
                  <a:srgbClr val="1F497D"/>
                </a:solidFill>
              </a:rPr>
              <a:t>S'établir à Durham – Urgence 911 à Durham</a:t>
            </a:r>
            <a:endParaRPr lang="en-CA" altLang="pt-PT" sz="2400">
              <a:solidFill>
                <a:srgbClr val="1F497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77863" y="98425"/>
            <a:ext cx="8596312" cy="1320800"/>
          </a:xfrm>
        </p:spPr>
        <p:txBody>
          <a:bodyPr/>
          <a:lstStyle/>
          <a:p>
            <a:r>
              <a:rPr lang="en-CA" altLang="pt-PT" dirty="0" err="1">
                <a:solidFill>
                  <a:srgbClr val="4F81BD"/>
                </a:solidFill>
              </a:rPr>
              <a:t>Aperçu</a:t>
            </a:r>
            <a:r>
              <a:rPr lang="en-CA" altLang="pt-PT" dirty="0">
                <a:solidFill>
                  <a:srgbClr val="4F81BD"/>
                </a:solidFill>
              </a:rPr>
              <a:t> de la formation</a:t>
            </a:r>
          </a:p>
        </p:txBody>
      </p:sp>
      <p:sp>
        <p:nvSpPr>
          <p:cNvPr id="3" name="Content Placeholder 2"/>
          <p:cNvSpPr>
            <a:spLocks noGrp="1"/>
          </p:cNvSpPr>
          <p:nvPr>
            <p:ph idx="1"/>
          </p:nvPr>
        </p:nvSpPr>
        <p:spPr>
          <a:xfrm>
            <a:off x="677863" y="958850"/>
            <a:ext cx="8596312" cy="5353050"/>
          </a:xfrm>
        </p:spPr>
        <p:txBody>
          <a:bodyPr>
            <a:noAutofit/>
          </a:bodyPr>
          <a:lstStyle/>
          <a:p>
            <a:pPr marL="0" indent="0">
              <a:buFont typeface="Wingdings 3" panose="05040102010807070707" pitchFamily="18" charset="2"/>
              <a:buNone/>
            </a:pPr>
            <a:r>
              <a:rPr lang="en-CA" altLang="pt-PT" b="1" dirty="0" err="1"/>
              <a:t>Cette</a:t>
            </a:r>
            <a:r>
              <a:rPr lang="en-CA" altLang="pt-PT" b="1" dirty="0"/>
              <a:t> formation :</a:t>
            </a:r>
          </a:p>
          <a:p>
            <a:pPr marL="403200" indent="-403200"/>
            <a:r>
              <a:rPr lang="fr-FR" altLang="pt-PT" dirty="0"/>
              <a:t>soulignera les avantages potentiels de la mise en œuvre de ce projet;</a:t>
            </a:r>
          </a:p>
          <a:p>
            <a:pPr marL="403200" indent="-403200"/>
            <a:r>
              <a:rPr lang="fr-FR" altLang="pt-PT" dirty="0"/>
              <a:t>mettra en lumière </a:t>
            </a:r>
            <a:r>
              <a:rPr lang="fr-FR" altLang="pt-PT" i="1" dirty="0"/>
              <a:t>la Stratégie ontarienne en matière d'immigration;</a:t>
            </a:r>
          </a:p>
          <a:p>
            <a:pPr marL="403200" indent="-403200"/>
            <a:r>
              <a:rPr lang="fr-FR" altLang="pt-PT" dirty="0"/>
              <a:t>offrira un aperçu des portails d'immigration </a:t>
            </a:r>
            <a:r>
              <a:rPr lang="fr-FR" altLang="pt-PT" dirty="0" smtClean="0"/>
              <a:t>municipaux </a:t>
            </a:r>
            <a:r>
              <a:rPr lang="fr-FR" altLang="pt-PT" dirty="0"/>
              <a:t>et des cours de langues ALS/FLS pour les nouveaux arrivants d'âge adulte;</a:t>
            </a:r>
          </a:p>
          <a:p>
            <a:pPr marL="403200" indent="-403200"/>
            <a:r>
              <a:rPr lang="fr-FR" altLang="pt-PT" dirty="0"/>
              <a:t>démontrera la synergie qui existe entre un portail d'immigration </a:t>
            </a:r>
            <a:r>
              <a:rPr lang="fr-FR" altLang="pt-PT" dirty="0" smtClean="0"/>
              <a:t>municipal </a:t>
            </a:r>
            <a:r>
              <a:rPr lang="fr-FR" altLang="pt-PT" dirty="0"/>
              <a:t>et les cours de langue ALS/FLS; </a:t>
            </a:r>
          </a:p>
          <a:p>
            <a:pPr marL="403200" indent="-403200"/>
            <a:r>
              <a:rPr lang="fr-FR" altLang="pt-PT" dirty="0"/>
              <a:t>présentera les résultats tirés d'une étude de cas de la Région de Durham soutenant cette approche;</a:t>
            </a:r>
          </a:p>
          <a:p>
            <a:pPr marL="403200" indent="-403200"/>
            <a:r>
              <a:rPr lang="fr-FR" altLang="pt-PT" dirty="0"/>
              <a:t>proposera un aperçu de l'approche actionnelle et de l'apprentissage </a:t>
            </a:r>
            <a:r>
              <a:rPr lang="fr-FR" altLang="pt-PT" dirty="0" smtClean="0"/>
              <a:t>par les </a:t>
            </a:r>
            <a:r>
              <a:rPr lang="fr-FR" altLang="pt-PT" dirty="0"/>
              <a:t>tâches, et fera le lien avec le </a:t>
            </a:r>
            <a:r>
              <a:rPr lang="fr-FR" altLang="pt-PT" i="1" dirty="0"/>
              <a:t>CLB,</a:t>
            </a:r>
            <a:r>
              <a:rPr lang="fr-FR" altLang="pt-PT" dirty="0"/>
              <a:t> les NCLC et le CECR;</a:t>
            </a:r>
          </a:p>
          <a:p>
            <a:pPr marL="403200" indent="-403200"/>
            <a:r>
              <a:rPr lang="fr-FR" altLang="pt-PT" dirty="0"/>
              <a:t>présentera des outils pratiques visant à mettre en œuvre l'apprentissage par les tâches en utilisant </a:t>
            </a:r>
            <a:r>
              <a:rPr lang="fr-FR" altLang="pt-PT" dirty="0" smtClean="0"/>
              <a:t>un </a:t>
            </a:r>
            <a:r>
              <a:rPr lang="fr-FR" altLang="pt-PT" dirty="0"/>
              <a:t>portail d'immigration </a:t>
            </a:r>
            <a:r>
              <a:rPr lang="fr-FR" altLang="pt-PT" dirty="0" smtClean="0"/>
              <a:t>municipal </a:t>
            </a:r>
            <a:r>
              <a:rPr lang="fr-FR" altLang="pt-PT" dirty="0"/>
              <a:t>dans un cours de langue;</a:t>
            </a:r>
          </a:p>
          <a:p>
            <a:pPr marL="403200" indent="-403200"/>
            <a:r>
              <a:rPr lang="fr-FR" altLang="pt-PT" dirty="0"/>
              <a:t>fera entendre la voix de l'enseignant et celle des apprenants impliqués dans ce projet.</a:t>
            </a:r>
          </a:p>
          <a:p>
            <a:pPr marL="0" indent="0"/>
            <a:endParaRPr lang="en-CA" altLang="pt-PT" dirty="0"/>
          </a:p>
          <a:p>
            <a:pPr marL="0" indent="0"/>
            <a:endParaRPr lang="en-CA" altLang="pt-PT" dirty="0"/>
          </a:p>
          <a:p>
            <a:pPr marL="0" indent="0"/>
            <a:endParaRPr lang="en-CA" altLang="pt-PT" dirty="0"/>
          </a:p>
          <a:p>
            <a:pPr marL="0" indent="0"/>
            <a:endParaRPr lang="en-CA" altLang="pt-P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11176" y="26988"/>
            <a:ext cx="9026720" cy="1320800"/>
          </a:xfrm>
        </p:spPr>
        <p:txBody>
          <a:bodyPr/>
          <a:lstStyle/>
          <a:p>
            <a:r>
              <a:rPr lang="fr-FR" altLang="pt-PT" sz="3200" dirty="0">
                <a:solidFill>
                  <a:srgbClr val="4F81BD"/>
                </a:solidFill>
              </a:rPr>
              <a:t>Commencer l'apprentissage par les tâches à l'aide du portail d'immigration </a:t>
            </a:r>
            <a:r>
              <a:rPr lang="fr-FR" altLang="pt-PT" sz="3200" dirty="0" smtClean="0">
                <a:solidFill>
                  <a:srgbClr val="4F81BD"/>
                </a:solidFill>
              </a:rPr>
              <a:t>municipal</a:t>
            </a:r>
            <a:endParaRPr lang="en-CA" altLang="pt-PT" sz="3200" dirty="0">
              <a:solidFill>
                <a:srgbClr val="4F81BD"/>
              </a:solidFill>
            </a:endParaRPr>
          </a:p>
        </p:txBody>
      </p:sp>
      <p:pic>
        <p:nvPicPr>
          <p:cNvPr id="46083" name="Picture 3" descr="Living-in-English_Discovering-Durham.pdf - Adobe Acrobat Pro"/>
          <p:cNvPicPr>
            <a:picLocks noChangeAspect="1"/>
          </p:cNvPicPr>
          <p:nvPr/>
        </p:nvPicPr>
        <p:blipFill>
          <a:blip r:embed="rId3">
            <a:extLst>
              <a:ext uri="{28A0092B-C50C-407E-A947-70E740481C1C}">
                <a14:useLocalDpi xmlns:a14="http://schemas.microsoft.com/office/drawing/2010/main" val="0"/>
              </a:ext>
            </a:extLst>
          </a:blip>
          <a:srcRect l="34067" t="15411" r="32626" b="7253"/>
          <a:stretch>
            <a:fillRect/>
          </a:stretch>
        </p:blipFill>
        <p:spPr bwMode="auto">
          <a:xfrm>
            <a:off x="7104063" y="1533525"/>
            <a:ext cx="3451225" cy="43100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ular Callout 6"/>
          <p:cNvSpPr/>
          <p:nvPr/>
        </p:nvSpPr>
        <p:spPr bwMode="auto">
          <a:xfrm>
            <a:off x="1141413" y="1123950"/>
            <a:ext cx="4711700" cy="5637213"/>
          </a:xfrm>
          <a:prstGeom prst="wedgeRectCallout">
            <a:avLst>
              <a:gd name="adj1" fmla="val 81971"/>
              <a:gd name="adj2" fmla="val 28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pic>
        <p:nvPicPr>
          <p:cNvPr id="3" name="Picture 2"/>
          <p:cNvPicPr>
            <a:picLocks noChangeAspect="1"/>
          </p:cNvPicPr>
          <p:nvPr/>
        </p:nvPicPr>
        <p:blipFill>
          <a:blip r:embed="rId4"/>
          <a:stretch>
            <a:fillRect/>
          </a:stretch>
        </p:blipFill>
        <p:spPr>
          <a:xfrm>
            <a:off x="1339336" y="1250951"/>
            <a:ext cx="4287112" cy="540306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4763"/>
            <a:ext cx="9753600" cy="1320800"/>
          </a:xfrm>
        </p:spPr>
        <p:txBody>
          <a:bodyPr/>
          <a:lstStyle/>
          <a:p>
            <a:r>
              <a:rPr lang="fr-FR" altLang="pt-PT">
                <a:solidFill>
                  <a:srgbClr val="4F81BD"/>
                </a:solidFill>
              </a:rPr>
              <a:t>Aider les apprenants à accomplir la tâche :</a:t>
            </a:r>
            <a:br>
              <a:rPr lang="fr-FR" altLang="pt-PT">
                <a:solidFill>
                  <a:srgbClr val="4F81BD"/>
                </a:solidFill>
              </a:rPr>
            </a:br>
            <a:r>
              <a:rPr lang="fr-FR" altLang="pt-PT">
                <a:solidFill>
                  <a:srgbClr val="4F81BD"/>
                </a:solidFill>
              </a:rPr>
              <a:t> Créer un bloc d'apprentissage</a:t>
            </a:r>
            <a:endParaRPr lang="en-CA" altLang="pt-PT">
              <a:solidFill>
                <a:srgbClr val="4F81BD"/>
              </a:solidFill>
            </a:endParaRPr>
          </a:p>
        </p:txBody>
      </p:sp>
      <p:grpSp>
        <p:nvGrpSpPr>
          <p:cNvPr id="48131" name="Group 3"/>
          <p:cNvGrpSpPr>
            <a:grpSpLocks/>
          </p:cNvGrpSpPr>
          <p:nvPr/>
        </p:nvGrpSpPr>
        <p:grpSpPr bwMode="auto">
          <a:xfrm>
            <a:off x="525463" y="1349375"/>
            <a:ext cx="9728200" cy="5402263"/>
            <a:chOff x="524932" y="1350074"/>
            <a:chExt cx="9729213" cy="5401455"/>
          </a:xfrm>
        </p:grpSpPr>
        <p:graphicFrame>
          <p:nvGraphicFramePr>
            <p:cNvPr id="5" name="Diagram 4"/>
            <p:cNvGraphicFramePr/>
            <p:nvPr>
              <p:extLst>
                <p:ext uri="{D42A27DB-BD31-4B8C-83A1-F6EECF244321}">
                  <p14:modId xmlns:p14="http://schemas.microsoft.com/office/powerpoint/2010/main" val="3925645370"/>
                </p:ext>
              </p:extLst>
            </p:nvPr>
          </p:nvGraphicFramePr>
          <p:xfrm>
            <a:off x="524932" y="1350074"/>
            <a:ext cx="7649274" cy="5401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6969265" y="1350074"/>
              <a:ext cx="3284880" cy="540145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en-CA" altLang="pt-PT" sz="2400" dirty="0" err="1">
                  <a:solidFill>
                    <a:srgbClr val="4F81BD"/>
                  </a:solidFill>
                  <a:latin typeface="Berlin Sans FB Demi" panose="020E0802020502020306" pitchFamily="34" charset="0"/>
                </a:rPr>
                <a:t>Évaluation</a:t>
              </a:r>
              <a:r>
                <a:rPr lang="en-CA" altLang="pt-PT" sz="2400" dirty="0">
                  <a:solidFill>
                    <a:srgbClr val="4F81BD"/>
                  </a:solidFill>
                  <a:latin typeface="Berlin Sans FB Demi" panose="020E0802020502020306" pitchFamily="34" charset="0"/>
                </a:rPr>
                <a:t> </a:t>
              </a:r>
            </a:p>
            <a:p>
              <a:pPr algn="ctr" eaLnBrk="1" hangingPunct="1"/>
              <a:r>
                <a:rPr lang="en-CA" altLang="pt-PT" sz="2400" i="1" dirty="0">
                  <a:solidFill>
                    <a:srgbClr val="4F81BD"/>
                  </a:solidFill>
                  <a:latin typeface="Berlin Sans FB Demi" panose="020E0802020502020306" pitchFamily="34" charset="0"/>
                </a:rPr>
                <a:t>au service de</a:t>
              </a:r>
              <a:r>
                <a:rPr lang="en-CA" altLang="pt-PT" sz="2400" dirty="0">
                  <a:solidFill>
                    <a:srgbClr val="4F81BD"/>
                  </a:solidFill>
                  <a:latin typeface="Berlin Sans FB Demi" panose="020E0802020502020306" pitchFamily="34" charset="0"/>
                </a:rPr>
                <a:t> </a:t>
              </a:r>
              <a:r>
                <a:rPr lang="en-CA" altLang="pt-PT" sz="2400" dirty="0" err="1">
                  <a:solidFill>
                    <a:srgbClr val="4F81BD"/>
                  </a:solidFill>
                  <a:latin typeface="Berlin Sans FB Demi" panose="020E0802020502020306" pitchFamily="34" charset="0"/>
                </a:rPr>
                <a:t>l'apprentissage</a:t>
              </a:r>
              <a:endParaRPr lang="en-CA" altLang="pt-PT" sz="2400" dirty="0">
                <a:solidFill>
                  <a:srgbClr val="4F81BD"/>
                </a:solidFill>
                <a:latin typeface="Berlin Sans FB Demi" panose="020E0802020502020306" pitchFamily="34" charset="0"/>
              </a:endParaRPr>
            </a:p>
            <a:p>
              <a:pPr algn="ctr" eaLnBrk="1" hangingPunct="1"/>
              <a:endParaRPr lang="en-CA" altLang="pt-PT" sz="2400" dirty="0">
                <a:solidFill>
                  <a:srgbClr val="4F81BD"/>
                </a:solidFill>
                <a:latin typeface="Berlin Sans FB Demi" panose="020E0802020502020306" pitchFamily="34" charset="0"/>
              </a:endParaRPr>
            </a:p>
            <a:p>
              <a:pPr algn="ctr" eaLnBrk="1" hangingPunct="1"/>
              <a:r>
                <a:rPr lang="en-CA" altLang="pt-PT" sz="2400" dirty="0" err="1">
                  <a:solidFill>
                    <a:srgbClr val="4F81BD"/>
                  </a:solidFill>
                  <a:latin typeface="Berlin Sans FB Demi" panose="020E0802020502020306" pitchFamily="34" charset="0"/>
                </a:rPr>
                <a:t>Évaluation</a:t>
              </a:r>
              <a:r>
                <a:rPr lang="en-CA" altLang="pt-PT" sz="2400" dirty="0">
                  <a:solidFill>
                    <a:srgbClr val="4F81BD"/>
                  </a:solidFill>
                  <a:latin typeface="Berlin Sans FB Demi" panose="020E0802020502020306" pitchFamily="34" charset="0"/>
                </a:rPr>
                <a:t> </a:t>
              </a:r>
            </a:p>
            <a:p>
              <a:pPr algn="ctr" eaLnBrk="1" hangingPunct="1"/>
              <a:r>
                <a:rPr lang="en-CA" altLang="pt-PT" sz="2400" i="1" dirty="0" err="1">
                  <a:solidFill>
                    <a:srgbClr val="4F81BD"/>
                  </a:solidFill>
                  <a:latin typeface="Berlin Sans FB Demi" panose="020E0802020502020306" pitchFamily="34" charset="0"/>
                </a:rPr>
                <a:t>en</a:t>
              </a:r>
              <a:r>
                <a:rPr lang="en-CA" altLang="pt-PT" sz="2400" i="1" dirty="0">
                  <a:solidFill>
                    <a:srgbClr val="4F81BD"/>
                  </a:solidFill>
                  <a:latin typeface="Berlin Sans FB Demi" panose="020E0802020502020306" pitchFamily="34" charset="0"/>
                </a:rPr>
                <a:t> </a:t>
              </a:r>
              <a:r>
                <a:rPr lang="en-CA" altLang="pt-PT" sz="2400" i="1" dirty="0" err="1">
                  <a:solidFill>
                    <a:srgbClr val="4F81BD"/>
                  </a:solidFill>
                  <a:latin typeface="Berlin Sans FB Demi" panose="020E0802020502020306" pitchFamily="34" charset="0"/>
                </a:rPr>
                <a:t>tant</a:t>
              </a:r>
              <a:r>
                <a:rPr lang="en-CA" altLang="pt-PT" sz="2400" i="1" dirty="0">
                  <a:solidFill>
                    <a:srgbClr val="4F81BD"/>
                  </a:solidFill>
                  <a:latin typeface="Berlin Sans FB Demi" panose="020E0802020502020306" pitchFamily="34" charset="0"/>
                </a:rPr>
                <a:t> </a:t>
              </a:r>
              <a:r>
                <a:rPr lang="en-CA" altLang="pt-PT" sz="2400" i="1" dirty="0" err="1">
                  <a:solidFill>
                    <a:srgbClr val="4F81BD"/>
                  </a:solidFill>
                  <a:latin typeface="Berlin Sans FB Demi" panose="020E0802020502020306" pitchFamily="34" charset="0"/>
                </a:rPr>
                <a:t>qu'</a:t>
              </a:r>
              <a:r>
                <a:rPr lang="en-CA" altLang="pt-PT" sz="2400" dirty="0" err="1">
                  <a:solidFill>
                    <a:srgbClr val="4F81BD"/>
                  </a:solidFill>
                  <a:latin typeface="Berlin Sans FB Demi" panose="020E0802020502020306" pitchFamily="34" charset="0"/>
                </a:rPr>
                <a:t>apprentissage</a:t>
              </a:r>
              <a:endParaRPr lang="en-CA" altLang="pt-PT" sz="2400" dirty="0">
                <a:solidFill>
                  <a:srgbClr val="4F81BD"/>
                </a:solidFill>
                <a:latin typeface="Berlin Sans FB Demi" panose="020E0802020502020306" pitchFamily="34" charset="0"/>
              </a:endParaRPr>
            </a:p>
            <a:p>
              <a:pPr algn="ctr" eaLnBrk="1" hangingPunct="1"/>
              <a:endParaRPr lang="en-CA" altLang="pt-PT" sz="2400" dirty="0">
                <a:solidFill>
                  <a:srgbClr val="4F81BD"/>
                </a:solidFill>
                <a:latin typeface="Berlin Sans FB Demi" panose="020E0802020502020306" pitchFamily="34" charset="0"/>
              </a:endParaRPr>
            </a:p>
            <a:p>
              <a:pPr algn="ctr" eaLnBrk="1" hangingPunct="1"/>
              <a:endParaRPr lang="en-CA" altLang="pt-PT" sz="2400" dirty="0">
                <a:solidFill>
                  <a:srgbClr val="4F81BD"/>
                </a:solidFill>
                <a:latin typeface="Berlin Sans FB Demi" panose="020E0802020502020306" pitchFamily="34" charset="0"/>
              </a:endParaRPr>
            </a:p>
            <a:p>
              <a:pPr algn="ctr" eaLnBrk="1" hangingPunct="1"/>
              <a:endParaRPr lang="en-CA" altLang="pt-PT" sz="2400" dirty="0">
                <a:solidFill>
                  <a:srgbClr val="4F81BD"/>
                </a:solidFill>
                <a:latin typeface="Berlin Sans FB Demi" panose="020E0802020502020306" pitchFamily="34" charset="0"/>
              </a:endParaRPr>
            </a:p>
            <a:p>
              <a:pPr algn="ctr" eaLnBrk="1" hangingPunct="1"/>
              <a:r>
                <a:rPr lang="en-CA" altLang="pt-PT" sz="2400" dirty="0" err="1">
                  <a:solidFill>
                    <a:srgbClr val="4F81BD"/>
                  </a:solidFill>
                  <a:latin typeface="Berlin Sans FB Demi" panose="020E0802020502020306" pitchFamily="34" charset="0"/>
                </a:rPr>
                <a:t>Évaluation</a:t>
              </a:r>
              <a:r>
                <a:rPr lang="en-CA" altLang="pt-PT" sz="2400" dirty="0">
                  <a:solidFill>
                    <a:srgbClr val="4F81BD"/>
                  </a:solidFill>
                  <a:latin typeface="Berlin Sans FB Demi" panose="020E0802020502020306" pitchFamily="34" charset="0"/>
                </a:rPr>
                <a:t> </a:t>
              </a:r>
            </a:p>
            <a:p>
              <a:pPr algn="ctr" eaLnBrk="1" hangingPunct="1"/>
              <a:r>
                <a:rPr lang="en-CA" altLang="pt-PT" sz="2400" i="1" dirty="0">
                  <a:solidFill>
                    <a:srgbClr val="4F81BD"/>
                  </a:solidFill>
                  <a:latin typeface="Berlin Sans FB Demi" panose="020E0802020502020306" pitchFamily="34" charset="0"/>
                </a:rPr>
                <a:t>de</a:t>
              </a:r>
              <a:r>
                <a:rPr lang="en-CA" altLang="pt-PT" sz="2400" dirty="0">
                  <a:solidFill>
                    <a:srgbClr val="4F81BD"/>
                  </a:solidFill>
                  <a:latin typeface="Berlin Sans FB Demi" panose="020E0802020502020306" pitchFamily="34" charset="0"/>
                </a:rPr>
                <a:t> </a:t>
              </a:r>
              <a:r>
                <a:rPr lang="en-CA" altLang="pt-PT" sz="2400" dirty="0" err="1">
                  <a:solidFill>
                    <a:srgbClr val="4F81BD"/>
                  </a:solidFill>
                  <a:latin typeface="Berlin Sans FB Demi" panose="020E0802020502020306" pitchFamily="34" charset="0"/>
                </a:rPr>
                <a:t>l'apprentissage</a:t>
              </a:r>
              <a:endParaRPr lang="en-CA" altLang="pt-PT" sz="2400" dirty="0">
                <a:solidFill>
                  <a:srgbClr val="4F81BD"/>
                </a:solidFill>
                <a:latin typeface="Berlin Sans FB Demi" panose="020E0802020502020306" pitchFamily="34" charset="0"/>
              </a:endParaRPr>
            </a:p>
          </p:txBody>
        </p:sp>
        <p:sp>
          <p:nvSpPr>
            <p:cNvPr id="3" name="Rectangle 2"/>
            <p:cNvSpPr/>
            <p:nvPr/>
          </p:nvSpPr>
          <p:spPr>
            <a:xfrm>
              <a:off x="2178140" y="1673372"/>
              <a:ext cx="4342857" cy="923330"/>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sz="3200" dirty="0" err="1">
                  <a:ln w="0"/>
                  <a:solidFill>
                    <a:schemeClr val="accent1"/>
                  </a:solidFill>
                  <a:effectLst>
                    <a:outerShdw blurRad="38100" dist="19050" dir="2700000" algn="tl" rotWithShape="0">
                      <a:schemeClr val="dk1">
                        <a:alpha val="40000"/>
                      </a:schemeClr>
                    </a:outerShdw>
                  </a:effectLst>
                  <a:latin typeface="+mn-lt"/>
                </a:rPr>
                <a:t>Compétences</a:t>
              </a:r>
              <a:endParaRPr lang="en-US" sz="3200" dirty="0">
                <a:ln w="0"/>
                <a:solidFill>
                  <a:schemeClr val="accent1"/>
                </a:solidFill>
                <a:effectLst>
                  <a:outerShdw blurRad="38100" dist="19050" dir="2700000" algn="tl" rotWithShape="0">
                    <a:schemeClr val="dk1">
                      <a:alpha val="40000"/>
                    </a:schemeClr>
                  </a:outerShdw>
                </a:effectLst>
                <a:latin typeface="+mn-lt"/>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9753600" cy="1320800"/>
          </a:xfrm>
        </p:spPr>
        <p:txBody>
          <a:bodyPr/>
          <a:lstStyle/>
          <a:p>
            <a:r>
              <a:rPr lang="fr-FR" altLang="pt-PT">
                <a:solidFill>
                  <a:srgbClr val="4F81BD"/>
                </a:solidFill>
              </a:rPr>
              <a:t>Aider les apprenants à accomplir la tâche :</a:t>
            </a:r>
            <a:br>
              <a:rPr lang="fr-FR" altLang="pt-PT">
                <a:solidFill>
                  <a:srgbClr val="4F81BD"/>
                </a:solidFill>
              </a:rPr>
            </a:br>
            <a:r>
              <a:rPr lang="fr-FR" altLang="pt-PT">
                <a:solidFill>
                  <a:srgbClr val="4F81BD"/>
                </a:solidFill>
              </a:rPr>
              <a:t> Créer un bloc d'apprentissage - Exemple</a:t>
            </a:r>
            <a:endParaRPr lang="en-CA" altLang="pt-PT">
              <a:solidFill>
                <a:srgbClr val="4F81BD"/>
              </a:solidFill>
            </a:endParaRPr>
          </a:p>
        </p:txBody>
      </p:sp>
      <p:graphicFrame>
        <p:nvGraphicFramePr>
          <p:cNvPr id="5" name="Diagram 4"/>
          <p:cNvGraphicFramePr/>
          <p:nvPr>
            <p:extLst>
              <p:ext uri="{D42A27DB-BD31-4B8C-83A1-F6EECF244321}">
                <p14:modId xmlns:p14="http://schemas.microsoft.com/office/powerpoint/2010/main" val="2259162081"/>
              </p:ext>
            </p:extLst>
          </p:nvPr>
        </p:nvGraphicFramePr>
        <p:xfrm>
          <a:off x="-749373" y="2304943"/>
          <a:ext cx="5625885" cy="4553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ular Callout 2"/>
          <p:cNvSpPr/>
          <p:nvPr/>
        </p:nvSpPr>
        <p:spPr>
          <a:xfrm>
            <a:off x="4168775" y="1130300"/>
            <a:ext cx="7920038" cy="5564188"/>
          </a:xfrm>
          <a:prstGeom prst="wedgeRectCallout">
            <a:avLst>
              <a:gd name="adj1" fmla="val -58077"/>
              <a:gd name="adj2" fmla="val 4089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fr-FR" altLang="pt-PT" sz="2000" b="1" dirty="0">
                <a:solidFill>
                  <a:srgbClr val="000000"/>
                </a:solidFill>
              </a:rPr>
              <a:t>TÂCHE (NCLC 3/4 / CECR A2) :</a:t>
            </a:r>
          </a:p>
          <a:p>
            <a:pPr eaLnBrk="1" hangingPunct="1"/>
            <a:r>
              <a:rPr lang="fr-FR" altLang="pt-PT" sz="1600" dirty="0">
                <a:solidFill>
                  <a:srgbClr val="000000"/>
                </a:solidFill>
              </a:rPr>
              <a:t>Trouvez un restaurant à Durham et allez y dîner avec un ami. Consultez le menu et passez la commande au serveur/à la serveuse. Vous voulez tous deux une boisson, une entrée, un plat principal et un dessert. Malheureusement, vous n'avez que 30 $ chacun. N'oubliez pas les taxes et le pourboire! Le serveur/la serveuse</a:t>
            </a:r>
          </a:p>
          <a:p>
            <a:pPr eaLnBrk="1" hangingPunct="1"/>
            <a:r>
              <a:rPr lang="en-CA" altLang="pt-PT" sz="1600" dirty="0" err="1">
                <a:solidFill>
                  <a:srgbClr val="000000"/>
                </a:solidFill>
              </a:rPr>
              <a:t>vous</a:t>
            </a:r>
            <a:r>
              <a:rPr lang="en-CA" altLang="pt-PT" sz="1600" dirty="0">
                <a:solidFill>
                  <a:srgbClr val="000000"/>
                </a:solidFill>
              </a:rPr>
              <a:t> </a:t>
            </a:r>
            <a:r>
              <a:rPr lang="en-CA" altLang="pt-PT" sz="1600" dirty="0" err="1">
                <a:solidFill>
                  <a:srgbClr val="000000"/>
                </a:solidFill>
              </a:rPr>
              <a:t>posera</a:t>
            </a:r>
            <a:r>
              <a:rPr lang="en-CA" altLang="pt-PT" sz="1600" dirty="0">
                <a:solidFill>
                  <a:srgbClr val="000000"/>
                </a:solidFill>
              </a:rPr>
              <a:t> </a:t>
            </a:r>
            <a:r>
              <a:rPr lang="en-CA" altLang="pt-PT" sz="1600" dirty="0" err="1">
                <a:solidFill>
                  <a:srgbClr val="000000"/>
                </a:solidFill>
              </a:rPr>
              <a:t>ces</a:t>
            </a:r>
            <a:r>
              <a:rPr lang="en-CA" altLang="pt-PT" sz="1600" dirty="0">
                <a:solidFill>
                  <a:srgbClr val="000000"/>
                </a:solidFill>
              </a:rPr>
              <a:t> questions :</a:t>
            </a:r>
          </a:p>
          <a:p>
            <a:pPr lvl="1" eaLnBrk="1" hangingPunct="1">
              <a:buFont typeface="Arial" panose="020B0604020202020204" pitchFamily="34" charset="0"/>
              <a:buChar char="•"/>
            </a:pPr>
            <a:r>
              <a:rPr lang="en-CA" altLang="pt-PT" sz="1600" dirty="0">
                <a:solidFill>
                  <a:srgbClr val="000000"/>
                </a:solidFill>
              </a:rPr>
              <a:t>Comment </a:t>
            </a:r>
            <a:r>
              <a:rPr lang="en-CA" altLang="pt-PT" sz="1600" dirty="0" err="1">
                <a:solidFill>
                  <a:srgbClr val="000000"/>
                </a:solidFill>
              </a:rPr>
              <a:t>allez-vous</a:t>
            </a:r>
            <a:r>
              <a:rPr lang="en-CA" altLang="pt-PT" sz="1600" dirty="0">
                <a:solidFill>
                  <a:srgbClr val="000000"/>
                </a:solidFill>
              </a:rPr>
              <a:t> </a:t>
            </a:r>
            <a:r>
              <a:rPr lang="en-CA" altLang="pt-PT" sz="1600" dirty="0" err="1">
                <a:solidFill>
                  <a:srgbClr val="000000"/>
                </a:solidFill>
              </a:rPr>
              <a:t>aujourd'hui</a:t>
            </a:r>
            <a:r>
              <a:rPr lang="en-CA" altLang="pt-PT" sz="1600" dirty="0">
                <a:solidFill>
                  <a:srgbClr val="000000"/>
                </a:solidFill>
              </a:rPr>
              <a:t>?</a:t>
            </a:r>
          </a:p>
          <a:p>
            <a:pPr lvl="1" eaLnBrk="1" hangingPunct="1">
              <a:buFont typeface="Arial" panose="020B0604020202020204" pitchFamily="34" charset="0"/>
              <a:buChar char="•"/>
            </a:pPr>
            <a:r>
              <a:rPr lang="en-CA" altLang="pt-PT" sz="1600" dirty="0" err="1">
                <a:solidFill>
                  <a:srgbClr val="000000"/>
                </a:solidFill>
              </a:rPr>
              <a:t>Êtes-vous</a:t>
            </a:r>
            <a:r>
              <a:rPr lang="en-CA" altLang="pt-PT" sz="1600" dirty="0">
                <a:solidFill>
                  <a:srgbClr val="000000"/>
                </a:solidFill>
              </a:rPr>
              <a:t> </a:t>
            </a:r>
            <a:r>
              <a:rPr lang="en-CA" altLang="pt-PT" sz="1600" dirty="0" err="1">
                <a:solidFill>
                  <a:srgbClr val="000000"/>
                </a:solidFill>
              </a:rPr>
              <a:t>prêts</a:t>
            </a:r>
            <a:r>
              <a:rPr lang="en-CA" altLang="pt-PT" sz="1600" dirty="0">
                <a:solidFill>
                  <a:srgbClr val="000000"/>
                </a:solidFill>
              </a:rPr>
              <a:t> à commander?</a:t>
            </a:r>
          </a:p>
          <a:p>
            <a:pPr lvl="1" eaLnBrk="1" hangingPunct="1">
              <a:buFont typeface="Arial" panose="020B0604020202020204" pitchFamily="34" charset="0"/>
              <a:buChar char="•"/>
            </a:pPr>
            <a:r>
              <a:rPr lang="fr-FR" altLang="pt-PT" sz="1600" dirty="0">
                <a:solidFill>
                  <a:srgbClr val="000000"/>
                </a:solidFill>
              </a:rPr>
              <a:t>Qu'est-ce que je peux vous servir?</a:t>
            </a:r>
          </a:p>
          <a:p>
            <a:pPr eaLnBrk="1" hangingPunct="1"/>
            <a:endParaRPr lang="en-CA" altLang="pt-PT" sz="1600" dirty="0">
              <a:solidFill>
                <a:srgbClr val="000000"/>
              </a:solidFill>
            </a:endParaRPr>
          </a:p>
          <a:p>
            <a:pPr eaLnBrk="1" hangingPunct="1"/>
            <a:r>
              <a:rPr lang="fr-FR" altLang="pt-PT" sz="1600" dirty="0">
                <a:solidFill>
                  <a:srgbClr val="000000"/>
                </a:solidFill>
              </a:rPr>
              <a:t>Une fois votre repas terminé, demandez la facture au serveur/à la serveuse et assurez-vous que le total pour votre ami et vous-même ne dépasse pas 60 $.</a:t>
            </a:r>
          </a:p>
          <a:p>
            <a:pPr eaLnBrk="1" hangingPunct="1"/>
            <a:endParaRPr lang="en-CA" altLang="pt-PT" sz="1600" b="1" dirty="0">
              <a:solidFill>
                <a:srgbClr val="000000"/>
              </a:solidFill>
            </a:endParaRPr>
          </a:p>
          <a:p>
            <a:pPr eaLnBrk="1" hangingPunct="1"/>
            <a:r>
              <a:rPr lang="en-CA" altLang="pt-PT" sz="1600" b="1" dirty="0" err="1">
                <a:solidFill>
                  <a:srgbClr val="000000"/>
                </a:solidFill>
              </a:rPr>
              <a:t>Tâche</a:t>
            </a:r>
            <a:r>
              <a:rPr lang="en-CA" altLang="pt-PT" sz="1600" b="1" dirty="0">
                <a:solidFill>
                  <a:srgbClr val="000000"/>
                </a:solidFill>
              </a:rPr>
              <a:t> </a:t>
            </a:r>
            <a:r>
              <a:rPr lang="en-CA" altLang="pt-PT" sz="1600" b="1" dirty="0" err="1">
                <a:solidFill>
                  <a:srgbClr val="000000"/>
                </a:solidFill>
              </a:rPr>
              <a:t>d'interaction</a:t>
            </a:r>
            <a:r>
              <a:rPr lang="en-CA" altLang="pt-PT" sz="1600" b="1" dirty="0">
                <a:solidFill>
                  <a:srgbClr val="000000"/>
                </a:solidFill>
              </a:rPr>
              <a:t> </a:t>
            </a:r>
            <a:r>
              <a:rPr lang="en-CA" altLang="pt-PT" sz="1600" b="1" dirty="0" err="1">
                <a:solidFill>
                  <a:srgbClr val="000000"/>
                </a:solidFill>
              </a:rPr>
              <a:t>orale</a:t>
            </a:r>
            <a:endParaRPr lang="en-CA" altLang="pt-PT" sz="1600" b="1" dirty="0">
              <a:solidFill>
                <a:srgbClr val="000000"/>
              </a:solidFill>
            </a:endParaRPr>
          </a:p>
          <a:p>
            <a:pPr eaLnBrk="1" hangingPunct="1"/>
            <a:r>
              <a:rPr lang="fr-FR" altLang="pt-PT" sz="1600" dirty="0">
                <a:solidFill>
                  <a:srgbClr val="000000"/>
                </a:solidFill>
              </a:rPr>
              <a:t>Commandez un repas au restaurant avec un budget limité.</a:t>
            </a:r>
          </a:p>
          <a:p>
            <a:pPr eaLnBrk="1" hangingPunct="1"/>
            <a:endParaRPr lang="en-CA" altLang="pt-PT" sz="1600" b="1" dirty="0">
              <a:solidFill>
                <a:srgbClr val="000000"/>
              </a:solidFill>
            </a:endParaRPr>
          </a:p>
          <a:p>
            <a:pPr eaLnBrk="1" hangingPunct="1"/>
            <a:r>
              <a:rPr lang="en-CA" altLang="pt-PT" sz="1600" b="1" dirty="0" err="1">
                <a:solidFill>
                  <a:srgbClr val="000000"/>
                </a:solidFill>
              </a:rPr>
              <a:t>Tâche</a:t>
            </a:r>
            <a:r>
              <a:rPr lang="en-CA" altLang="pt-PT" sz="1600" b="1" dirty="0">
                <a:solidFill>
                  <a:srgbClr val="000000"/>
                </a:solidFill>
              </a:rPr>
              <a:t> </a:t>
            </a:r>
            <a:r>
              <a:rPr lang="en-CA" altLang="pt-PT" sz="1600" b="1" dirty="0" err="1">
                <a:solidFill>
                  <a:srgbClr val="000000"/>
                </a:solidFill>
              </a:rPr>
              <a:t>écrite</a:t>
            </a:r>
            <a:endParaRPr lang="en-CA" altLang="pt-PT" sz="1600" b="1" dirty="0">
              <a:solidFill>
                <a:srgbClr val="000000"/>
              </a:solidFill>
            </a:endParaRPr>
          </a:p>
          <a:p>
            <a:pPr eaLnBrk="1" hangingPunct="1"/>
            <a:r>
              <a:rPr lang="fr-FR" altLang="pt-PT" sz="1600" dirty="0">
                <a:solidFill>
                  <a:srgbClr val="000000"/>
                </a:solidFill>
              </a:rPr>
              <a:t>Envoyez un courriel à un autre ami pour lui parler de votre repas. Décrivez le restaurant et le service et suggérez d'y aller un jour ensemble.</a:t>
            </a:r>
            <a:endParaRPr lang="en-CA" altLang="pt-PT" sz="1600" dirty="0">
              <a:solidFill>
                <a:srgbClr val="000000"/>
              </a:solidFill>
            </a:endParaRPr>
          </a:p>
        </p:txBody>
      </p:sp>
      <p:pic>
        <p:nvPicPr>
          <p:cNvPr id="50181" name="Picture 5" descr="Living-in-English_Discovering-Durham.pdf - Adobe Acrobat Pro"/>
          <p:cNvPicPr>
            <a:picLocks noChangeAspect="1"/>
          </p:cNvPicPr>
          <p:nvPr/>
        </p:nvPicPr>
        <p:blipFill>
          <a:blip r:embed="rId8">
            <a:extLst>
              <a:ext uri="{28A0092B-C50C-407E-A947-70E740481C1C}">
                <a14:useLocalDpi xmlns:a14="http://schemas.microsoft.com/office/drawing/2010/main" val="0"/>
              </a:ext>
            </a:extLst>
          </a:blip>
          <a:srcRect l="34067" t="15411" r="32626" b="7253"/>
          <a:stretch>
            <a:fillRect/>
          </a:stretch>
        </p:blipFill>
        <p:spPr bwMode="auto">
          <a:xfrm>
            <a:off x="10725150" y="7938"/>
            <a:ext cx="1352550" cy="16875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07860" y="2493184"/>
            <a:ext cx="4342857" cy="923330"/>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sz="2400" dirty="0" err="1">
                <a:ln w="0"/>
                <a:solidFill>
                  <a:schemeClr val="accent1"/>
                </a:solidFill>
                <a:effectLst>
                  <a:outerShdw blurRad="38100" dist="19050" dir="2700000" algn="tl" rotWithShape="0">
                    <a:schemeClr val="dk1">
                      <a:alpha val="40000"/>
                    </a:schemeClr>
                  </a:outerShdw>
                </a:effectLst>
                <a:latin typeface="+mn-lt"/>
              </a:rPr>
              <a:t>Compétences</a:t>
            </a:r>
            <a:endParaRPr lang="en-US" sz="2400" dirty="0">
              <a:ln w="0"/>
              <a:solidFill>
                <a:schemeClr val="accent1"/>
              </a:solidFill>
              <a:effectLst>
                <a:outerShdw blurRad="38100" dist="19050" dir="2700000" algn="tl" rotWithShape="0">
                  <a:schemeClr val="dk1">
                    <a:alpha val="40000"/>
                  </a:schemeClr>
                </a:outerShdw>
              </a:effectLst>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0"/>
            <a:ext cx="9753600" cy="1320800"/>
          </a:xfrm>
        </p:spPr>
        <p:txBody>
          <a:bodyPr/>
          <a:lstStyle/>
          <a:p>
            <a:r>
              <a:rPr lang="fr-FR" altLang="pt-PT">
                <a:solidFill>
                  <a:srgbClr val="4F81BD"/>
                </a:solidFill>
              </a:rPr>
              <a:t>Aider les apprenants à accomplir la tâche :</a:t>
            </a:r>
            <a:br>
              <a:rPr lang="fr-FR" altLang="pt-PT">
                <a:solidFill>
                  <a:srgbClr val="4F81BD"/>
                </a:solidFill>
              </a:rPr>
            </a:br>
            <a:r>
              <a:rPr lang="fr-FR" altLang="pt-PT">
                <a:solidFill>
                  <a:srgbClr val="4F81BD"/>
                </a:solidFill>
              </a:rPr>
              <a:t> Créer un bloc d'apprentissage - Exemple</a:t>
            </a:r>
            <a:endParaRPr lang="en-CA" altLang="pt-PT">
              <a:solidFill>
                <a:srgbClr val="4F81BD"/>
              </a:solidFill>
            </a:endParaRPr>
          </a:p>
        </p:txBody>
      </p:sp>
      <p:graphicFrame>
        <p:nvGraphicFramePr>
          <p:cNvPr id="5" name="Diagram 4"/>
          <p:cNvGraphicFramePr/>
          <p:nvPr>
            <p:extLst>
              <p:ext uri="{D42A27DB-BD31-4B8C-83A1-F6EECF244321}">
                <p14:modId xmlns:p14="http://schemas.microsoft.com/office/powerpoint/2010/main" val="3318512762"/>
              </p:ext>
            </p:extLst>
          </p:nvPr>
        </p:nvGraphicFramePr>
        <p:xfrm>
          <a:off x="-749373" y="2304943"/>
          <a:ext cx="5625885" cy="4553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ular Callout 2"/>
          <p:cNvSpPr/>
          <p:nvPr/>
        </p:nvSpPr>
        <p:spPr>
          <a:xfrm>
            <a:off x="4168775" y="1381125"/>
            <a:ext cx="7920038" cy="5313363"/>
          </a:xfrm>
          <a:prstGeom prst="wedgeRectCallout">
            <a:avLst>
              <a:gd name="adj1" fmla="val -55889"/>
              <a:gd name="adj2" fmla="val 126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fr-FR" altLang="pt-PT" sz="2000" b="1" dirty="0">
                <a:solidFill>
                  <a:srgbClr val="000000"/>
                </a:solidFill>
              </a:rPr>
              <a:t>TÂCHE (NCLC 3/4 / CECR A2) </a:t>
            </a:r>
          </a:p>
          <a:p>
            <a:pPr eaLnBrk="1" hangingPunct="1"/>
            <a:r>
              <a:rPr lang="en-CA" altLang="pt-PT" sz="2000" b="1" dirty="0" err="1">
                <a:solidFill>
                  <a:srgbClr val="000000"/>
                </a:solidFill>
              </a:rPr>
              <a:t>Activités</a:t>
            </a:r>
            <a:r>
              <a:rPr lang="en-CA" altLang="pt-PT" sz="2000" b="1" dirty="0">
                <a:solidFill>
                  <a:srgbClr val="000000"/>
                </a:solidFill>
              </a:rPr>
              <a:t> </a:t>
            </a:r>
            <a:r>
              <a:rPr lang="en-CA" altLang="pt-PT" sz="2000" b="1" dirty="0" err="1">
                <a:solidFill>
                  <a:srgbClr val="000000"/>
                </a:solidFill>
              </a:rPr>
              <a:t>communicatives</a:t>
            </a:r>
            <a:r>
              <a:rPr lang="en-CA" altLang="pt-PT" sz="2000" b="1" dirty="0">
                <a:solidFill>
                  <a:srgbClr val="000000"/>
                </a:solidFill>
              </a:rPr>
              <a:t> </a:t>
            </a:r>
            <a:r>
              <a:rPr lang="en-CA" altLang="pt-PT" sz="2000" b="1" dirty="0" err="1">
                <a:solidFill>
                  <a:srgbClr val="000000"/>
                </a:solidFill>
              </a:rPr>
              <a:t>possibles</a:t>
            </a:r>
            <a:r>
              <a:rPr lang="en-CA" altLang="pt-PT" sz="2000" b="1" dirty="0">
                <a:solidFill>
                  <a:srgbClr val="000000"/>
                </a:solidFill>
              </a:rPr>
              <a:t> :</a:t>
            </a:r>
          </a:p>
          <a:p>
            <a:pPr eaLnBrk="1" hangingPunct="1">
              <a:buFont typeface="Arial" panose="020B0604020202020204" pitchFamily="34" charset="0"/>
              <a:buChar char="•"/>
            </a:pPr>
            <a:r>
              <a:rPr lang="en-CA" altLang="pt-PT" sz="2000" b="1" dirty="0">
                <a:solidFill>
                  <a:srgbClr val="000000"/>
                </a:solidFill>
              </a:rPr>
              <a:t>Lire des menus.</a:t>
            </a:r>
          </a:p>
          <a:p>
            <a:pPr eaLnBrk="1" hangingPunct="1">
              <a:buFont typeface="Arial" panose="020B0604020202020204" pitchFamily="34" charset="0"/>
              <a:buChar char="•"/>
            </a:pPr>
            <a:r>
              <a:rPr lang="en-CA" altLang="pt-PT" sz="2000" b="1" dirty="0" err="1">
                <a:solidFill>
                  <a:srgbClr val="000000"/>
                </a:solidFill>
              </a:rPr>
              <a:t>Jouer</a:t>
            </a:r>
            <a:r>
              <a:rPr lang="en-CA" altLang="pt-PT" sz="2000" b="1" dirty="0">
                <a:solidFill>
                  <a:srgbClr val="000000"/>
                </a:solidFill>
              </a:rPr>
              <a:t> un </a:t>
            </a:r>
            <a:r>
              <a:rPr lang="en-CA" altLang="pt-PT" sz="2000" b="1" dirty="0" err="1">
                <a:solidFill>
                  <a:srgbClr val="000000"/>
                </a:solidFill>
              </a:rPr>
              <a:t>rôle</a:t>
            </a:r>
            <a:r>
              <a:rPr lang="en-CA" altLang="pt-PT" sz="2000" b="1" dirty="0">
                <a:solidFill>
                  <a:srgbClr val="000000"/>
                </a:solidFill>
              </a:rPr>
              <a:t>.</a:t>
            </a:r>
          </a:p>
          <a:p>
            <a:pPr eaLnBrk="1" hangingPunct="1">
              <a:buFont typeface="Arial" panose="020B0604020202020204" pitchFamily="34" charset="0"/>
              <a:buChar char="•"/>
            </a:pPr>
            <a:r>
              <a:rPr lang="fr-FR" altLang="pt-PT" sz="2000" b="1" dirty="0">
                <a:solidFill>
                  <a:srgbClr val="000000"/>
                </a:solidFill>
              </a:rPr>
              <a:t>Se placer en cercle à l'intérieur ou à l'extérieur pour s'exercer aux salutations, à la prise de congé et aux marques de bienveillance.</a:t>
            </a:r>
          </a:p>
          <a:p>
            <a:pPr eaLnBrk="1" hangingPunct="1">
              <a:buFont typeface="Arial" panose="020B0604020202020204" pitchFamily="34" charset="0"/>
              <a:buChar char="•"/>
            </a:pPr>
            <a:r>
              <a:rPr lang="en-CA" altLang="pt-PT" sz="2000" b="1" dirty="0" err="1">
                <a:solidFill>
                  <a:srgbClr val="000000"/>
                </a:solidFill>
              </a:rPr>
              <a:t>Calculer</a:t>
            </a:r>
            <a:r>
              <a:rPr lang="en-CA" altLang="pt-PT" sz="2000" b="1" dirty="0">
                <a:solidFill>
                  <a:srgbClr val="000000"/>
                </a:solidFill>
              </a:rPr>
              <a:t> un pourboire.</a:t>
            </a:r>
          </a:p>
          <a:p>
            <a:pPr eaLnBrk="1" hangingPunct="1">
              <a:buFont typeface="Arial" panose="020B0604020202020204" pitchFamily="34" charset="0"/>
              <a:buChar char="•"/>
            </a:pPr>
            <a:r>
              <a:rPr lang="en-CA" altLang="pt-PT" sz="2000" b="1" dirty="0" err="1">
                <a:solidFill>
                  <a:srgbClr val="000000"/>
                </a:solidFill>
              </a:rPr>
              <a:t>Découvrir</a:t>
            </a:r>
            <a:r>
              <a:rPr lang="en-CA" altLang="pt-PT" sz="2000" b="1" dirty="0">
                <a:solidFill>
                  <a:srgbClr val="000000"/>
                </a:solidFill>
              </a:rPr>
              <a:t> la </a:t>
            </a:r>
            <a:r>
              <a:rPr lang="en-CA" altLang="pt-PT" sz="2000" b="1" dirty="0" err="1">
                <a:solidFill>
                  <a:srgbClr val="000000"/>
                </a:solidFill>
              </a:rPr>
              <a:t>nourriture</a:t>
            </a:r>
            <a:r>
              <a:rPr lang="en-CA" altLang="pt-PT" sz="2000" b="1" dirty="0">
                <a:solidFill>
                  <a:srgbClr val="000000"/>
                </a:solidFill>
              </a:rPr>
              <a:t> </a:t>
            </a:r>
            <a:r>
              <a:rPr lang="en-CA" altLang="pt-PT" sz="2000" b="1" dirty="0" err="1">
                <a:solidFill>
                  <a:srgbClr val="000000"/>
                </a:solidFill>
              </a:rPr>
              <a:t>internationale</a:t>
            </a:r>
            <a:r>
              <a:rPr lang="en-CA" altLang="pt-PT" sz="2000" b="1" dirty="0">
                <a:solidFill>
                  <a:srgbClr val="000000"/>
                </a:solidFill>
              </a:rPr>
              <a:t>.</a:t>
            </a:r>
          </a:p>
          <a:p>
            <a:pPr eaLnBrk="1" hangingPunct="1">
              <a:buFont typeface="Arial" panose="020B0604020202020204" pitchFamily="34" charset="0"/>
              <a:buChar char="•"/>
            </a:pPr>
            <a:r>
              <a:rPr lang="fr-FR" altLang="pt-PT" sz="2000" b="1" dirty="0">
                <a:solidFill>
                  <a:srgbClr val="000000"/>
                </a:solidFill>
              </a:rPr>
              <a:t>Effectuer un sondage en classe sur les préférences alimentaires.</a:t>
            </a:r>
          </a:p>
          <a:p>
            <a:pPr eaLnBrk="1" hangingPunct="1">
              <a:buFont typeface="Arial" panose="020B0604020202020204" pitchFamily="34" charset="0"/>
              <a:buChar char="•"/>
            </a:pPr>
            <a:r>
              <a:rPr lang="fr-FR" altLang="pt-PT" sz="2000" b="1" dirty="0">
                <a:solidFill>
                  <a:srgbClr val="000000"/>
                </a:solidFill>
              </a:rPr>
              <a:t>Avoir une saine alimentation (repas sain).</a:t>
            </a:r>
          </a:p>
          <a:p>
            <a:pPr eaLnBrk="1" hangingPunct="1">
              <a:buFont typeface="Arial" panose="020B0604020202020204" pitchFamily="34" charset="0"/>
              <a:buChar char="•"/>
            </a:pPr>
            <a:r>
              <a:rPr lang="fr-FR" altLang="pt-PT" sz="2000" b="1" dirty="0">
                <a:solidFill>
                  <a:srgbClr val="000000"/>
                </a:solidFill>
              </a:rPr>
              <a:t>S'exercer aux expressions de politesse.</a:t>
            </a:r>
          </a:p>
          <a:p>
            <a:pPr eaLnBrk="1" hangingPunct="1">
              <a:buFont typeface="Arial" panose="020B0604020202020204" pitchFamily="34" charset="0"/>
              <a:buChar char="•"/>
            </a:pPr>
            <a:r>
              <a:rPr lang="fr-FR" altLang="pt-PT" sz="2000" b="1" dirty="0">
                <a:solidFill>
                  <a:srgbClr val="000000"/>
                </a:solidFill>
              </a:rPr>
              <a:t>Utiliser un PPT interactif pour élargir le vocabulaire.</a:t>
            </a:r>
          </a:p>
          <a:p>
            <a:pPr eaLnBrk="1" hangingPunct="1">
              <a:buFont typeface="Arial" panose="020B0604020202020204" pitchFamily="34" charset="0"/>
              <a:buChar char="•"/>
            </a:pPr>
            <a:r>
              <a:rPr lang="fr-FR" altLang="pt-PT" sz="2000" b="1" dirty="0">
                <a:solidFill>
                  <a:srgbClr val="000000"/>
                </a:solidFill>
              </a:rPr>
              <a:t>Comprendre une facture de restaurant.</a:t>
            </a:r>
          </a:p>
          <a:p>
            <a:pPr eaLnBrk="1" hangingPunct="1">
              <a:buFont typeface="Arial" panose="020B0604020202020204" pitchFamily="34" charset="0"/>
              <a:buChar char="•"/>
            </a:pPr>
            <a:endParaRPr lang="en-CA" altLang="pt-PT" sz="2000" b="1" dirty="0">
              <a:solidFill>
                <a:srgbClr val="000000"/>
              </a:solidFill>
            </a:endParaRPr>
          </a:p>
        </p:txBody>
      </p:sp>
      <p:pic>
        <p:nvPicPr>
          <p:cNvPr id="52229" name="Picture 5" descr="Living-in-English_Discovering-Durham.pdf - Adobe Acrobat Pro"/>
          <p:cNvPicPr>
            <a:picLocks noChangeAspect="1"/>
          </p:cNvPicPr>
          <p:nvPr/>
        </p:nvPicPr>
        <p:blipFill>
          <a:blip r:embed="rId8">
            <a:extLst>
              <a:ext uri="{28A0092B-C50C-407E-A947-70E740481C1C}">
                <a14:useLocalDpi xmlns:a14="http://schemas.microsoft.com/office/drawing/2010/main" val="0"/>
              </a:ext>
            </a:extLst>
          </a:blip>
          <a:srcRect l="34067" t="15411" r="32626" b="7253"/>
          <a:stretch>
            <a:fillRect/>
          </a:stretch>
        </p:blipFill>
        <p:spPr bwMode="auto">
          <a:xfrm>
            <a:off x="10725150" y="7938"/>
            <a:ext cx="1352550" cy="16875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07860" y="2493184"/>
            <a:ext cx="4342857" cy="923330"/>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sz="2400" dirty="0" err="1">
                <a:ln w="0"/>
                <a:solidFill>
                  <a:schemeClr val="accent1"/>
                </a:solidFill>
                <a:effectLst>
                  <a:outerShdw blurRad="38100" dist="19050" dir="2700000" algn="tl" rotWithShape="0">
                    <a:schemeClr val="dk1">
                      <a:alpha val="40000"/>
                    </a:schemeClr>
                  </a:outerShdw>
                </a:effectLst>
                <a:latin typeface="+mn-lt"/>
              </a:rPr>
              <a:t>Compétences</a:t>
            </a:r>
            <a:endParaRPr lang="en-US" sz="2400" dirty="0">
              <a:ln w="0"/>
              <a:solidFill>
                <a:schemeClr val="accent1"/>
              </a:solidFill>
              <a:effectLst>
                <a:outerShdw blurRad="38100" dist="19050" dir="2700000" algn="tl" rotWithShape="0">
                  <a:schemeClr val="dk1">
                    <a:alpha val="40000"/>
                  </a:schemeClr>
                </a:outerShdw>
              </a:effectLst>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txBox="1">
            <a:spLocks/>
          </p:cNvSpPr>
          <p:nvPr/>
        </p:nvSpPr>
        <p:spPr bwMode="auto">
          <a:xfrm>
            <a:off x="677863" y="282575"/>
            <a:ext cx="97520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CA" altLang="pt-PT" sz="3600">
                <a:solidFill>
                  <a:srgbClr val="4F81BD"/>
                </a:solidFill>
              </a:rPr>
              <a:t>Voix – Enseignants</a:t>
            </a:r>
          </a:p>
        </p:txBody>
      </p:sp>
      <p:sp>
        <p:nvSpPr>
          <p:cNvPr id="5" name="Rectangle 4"/>
          <p:cNvSpPr/>
          <p:nvPr/>
        </p:nvSpPr>
        <p:spPr>
          <a:xfrm>
            <a:off x="428625" y="966788"/>
            <a:ext cx="8748713" cy="5509200"/>
          </a:xfrm>
          <a:prstGeom prst="rect">
            <a:avLst/>
          </a:prstGeom>
          <a:solidFill>
            <a:schemeClr val="accent1">
              <a:lumMod val="20000"/>
              <a:lumOff val="80000"/>
            </a:schemeClr>
          </a:solidFill>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fr-FR" altLang="pt-PT" sz="2200" i="1" dirty="0">
                <a:solidFill>
                  <a:srgbClr val="000000"/>
                </a:solidFill>
                <a:latin typeface="Calibri" panose="020F0502020204030204" pitchFamily="34" charset="0"/>
              </a:rPr>
              <a:t>« Je suis resté plus concentré [lors de la planification du cours]. Je n'ai cessé de revenir sur la question, en quoi cela va-t-il aider mes élèves à réaliser la tâche? »</a:t>
            </a:r>
          </a:p>
          <a:p>
            <a:pPr algn="ctr" eaLnBrk="1" hangingPunct="1"/>
            <a:endParaRPr lang="en-US" altLang="pt-PT" sz="2200" i="1" dirty="0">
              <a:solidFill>
                <a:srgbClr val="000000"/>
              </a:solidFill>
              <a:latin typeface="Calibri" panose="020F0502020204030204" pitchFamily="34" charset="0"/>
            </a:endParaRPr>
          </a:p>
          <a:p>
            <a:pPr algn="ctr" eaLnBrk="1" hangingPunct="1"/>
            <a:r>
              <a:rPr lang="fr-FR" altLang="pt-PT" sz="2200" i="1" dirty="0">
                <a:solidFill>
                  <a:srgbClr val="000000"/>
                </a:solidFill>
                <a:latin typeface="Calibri" panose="020F0502020204030204" pitchFamily="34" charset="0"/>
              </a:rPr>
              <a:t>« L'amélioration de la planification des cours a influé sur l'apprentissage, qui était davantage orienté vers les étudiants; ils ont ainsi pu de concentrer exactement sur ce dont ils avaient besoin pour réaliser la tâche. »</a:t>
            </a:r>
          </a:p>
          <a:p>
            <a:pPr algn="ctr" eaLnBrk="1" hangingPunct="1"/>
            <a:endParaRPr lang="en-CA" altLang="pt-PT" sz="22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eaLnBrk="1" hangingPunct="1"/>
            <a:endParaRPr lang="en-CA" altLang="pt-PT" sz="22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eaLnBrk="1" hangingPunct="1"/>
            <a:r>
              <a:rPr lang="fr-FR" altLang="pt-PT" sz="2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Mon conseil est d'adopter l'apprentissage </a:t>
            </a:r>
            <a:r>
              <a:rPr lang="fr-FR" altLang="pt-PT" sz="2200"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par les </a:t>
            </a:r>
            <a:r>
              <a:rPr lang="fr-FR" altLang="pt-PT" sz="2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tâches. […] Lorsqu'ils font quelque chose, ils ne sont pas simplement assis là à recopier quoi que ce soit, ils font réellement la tâche/les activités, selon moi, ils apprennent mieux de cette façon, et peuvent ensuite utiliser ce qu'ils ont appris à l'extérieur. Voici ce que j'ai à en dire, adoptez la méthode, utilisez-la davantage dans vos cours et vos étudiants en bénéficieront largement. » (Enseignant d'ALS)</a:t>
            </a:r>
            <a:endParaRPr lang="fr-CA" altLang="pt-PT" sz="2200" i="1" dirty="0">
              <a:solidFill>
                <a:srgbClr val="000000"/>
              </a:solidFill>
              <a:latin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7863" y="282575"/>
            <a:ext cx="9752012" cy="1320800"/>
          </a:xfrm>
          <a:prstGeom prst="rect">
            <a:avLst/>
          </a:prstGeom>
        </p:spPr>
        <p:txBody>
          <a:bodyPr>
            <a:norm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80000"/>
              </a:lnSpc>
              <a:spcBef>
                <a:spcPct val="0"/>
              </a:spcBef>
              <a:buClrTx/>
              <a:buSzTx/>
              <a:buFontTx/>
              <a:buNone/>
            </a:pPr>
            <a:r>
              <a:rPr lang="fr-FR" altLang="pt-PT" sz="3300" dirty="0">
                <a:solidFill>
                  <a:srgbClr val="4F81BD"/>
                </a:solidFill>
              </a:rPr>
              <a:t>Voix – apprenants de la </a:t>
            </a:r>
            <a:r>
              <a:rPr lang="fr-FR" altLang="pt-PT" sz="3300" dirty="0" smtClean="0">
                <a:solidFill>
                  <a:srgbClr val="4F81BD"/>
                </a:solidFill>
              </a:rPr>
              <a:t>langue (Anglais)</a:t>
            </a:r>
            <a:endParaRPr lang="fr-FR" altLang="pt-PT" sz="3300" dirty="0">
              <a:solidFill>
                <a:srgbClr val="4F81BD"/>
              </a:solidFill>
            </a:endParaRPr>
          </a:p>
          <a:p>
            <a:pPr eaLnBrk="1" hangingPunct="1">
              <a:lnSpc>
                <a:spcPct val="80000"/>
              </a:lnSpc>
              <a:spcBef>
                <a:spcPct val="0"/>
              </a:spcBef>
              <a:buClrTx/>
              <a:buSzTx/>
              <a:buFontTx/>
              <a:buNone/>
            </a:pPr>
            <a:endParaRPr lang="en-CA" altLang="pt-PT" sz="3300" dirty="0">
              <a:solidFill>
                <a:srgbClr val="4F81BD"/>
              </a:solidFill>
            </a:endParaRPr>
          </a:p>
        </p:txBody>
      </p:sp>
      <p:pic>
        <p:nvPicPr>
          <p:cNvPr id="3" name="Learners - Video - CLB 3 only -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9263" y="1056290"/>
            <a:ext cx="9031651" cy="50764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838" y="1860550"/>
            <a:ext cx="11209337" cy="1929397"/>
          </a:xfrm>
          <a:solidFill>
            <a:schemeClr val="accent1">
              <a:lumMod val="20000"/>
              <a:lumOff val="80000"/>
            </a:schemeClr>
          </a:solidFill>
        </p:spPr>
        <p:txBody>
          <a:bodyPr>
            <a:normAutofit/>
          </a:bodyPr>
          <a:lstStyle/>
          <a:p>
            <a:pPr marL="0" indent="0" algn="ctr">
              <a:buFont typeface="Wingdings 3" panose="05040102010807070707" pitchFamily="18" charset="2"/>
              <a:buNone/>
            </a:pPr>
            <a:r>
              <a:rPr lang="fr-FR" altLang="pt-PT" sz="3200" dirty="0" smtClean="0"/>
              <a:t>Pour </a:t>
            </a:r>
            <a:r>
              <a:rPr lang="fr-FR" altLang="pt-PT" sz="3200" dirty="0"/>
              <a:t>obtenir davantage de détails à propos de ce projet, rendez-vous à : </a:t>
            </a:r>
          </a:p>
          <a:p>
            <a:pPr marL="0" indent="0" algn="ctr">
              <a:buFont typeface="Wingdings 3" panose="05040102010807070707" pitchFamily="18" charset="2"/>
              <a:buNone/>
            </a:pPr>
            <a:r>
              <a:rPr lang="en-CA" altLang="pt-PT" sz="3600" dirty="0" smtClean="0"/>
              <a:t>www.dce.ca</a:t>
            </a:r>
            <a:endParaRPr lang="en-CA" altLang="pt-PT" sz="3600" dirty="0"/>
          </a:p>
          <a:p>
            <a:pPr marL="0" indent="0" algn="ctr">
              <a:buFont typeface="Wingdings 3" panose="05040102010807070707" pitchFamily="18" charset="2"/>
              <a:buNone/>
            </a:pPr>
            <a:endParaRPr lang="en-CA" altLang="pt-PT"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p:cNvSpPr>
            <a:spLocks noGrp="1"/>
          </p:cNvSpPr>
          <p:nvPr>
            <p:ph type="title"/>
          </p:nvPr>
        </p:nvSpPr>
        <p:spPr>
          <a:xfrm>
            <a:off x="298450" y="0"/>
            <a:ext cx="9136063" cy="828675"/>
          </a:xfrm>
        </p:spPr>
        <p:txBody>
          <a:bodyPr/>
          <a:lstStyle/>
          <a:p>
            <a:r>
              <a:rPr lang="en-US" altLang="pt-PT" dirty="0" err="1">
                <a:solidFill>
                  <a:srgbClr val="4F81BD"/>
                </a:solidFill>
              </a:rPr>
              <a:t>Références</a:t>
            </a:r>
            <a:r>
              <a:rPr lang="en-US" altLang="pt-PT" dirty="0"/>
              <a:t> </a:t>
            </a:r>
          </a:p>
        </p:txBody>
      </p:sp>
      <p:sp>
        <p:nvSpPr>
          <p:cNvPr id="6" name="Content Placeholder 5"/>
          <p:cNvSpPr>
            <a:spLocks noGrp="1"/>
          </p:cNvSpPr>
          <p:nvPr>
            <p:ph idx="1"/>
          </p:nvPr>
        </p:nvSpPr>
        <p:spPr>
          <a:xfrm>
            <a:off x="298450" y="828675"/>
            <a:ext cx="9674225" cy="6029325"/>
          </a:xfrm>
        </p:spPr>
        <p:txBody>
          <a:bodyPr>
            <a:normAutofit lnSpcReduction="10000"/>
          </a:bodyPr>
          <a:lstStyle/>
          <a:p>
            <a:pPr marL="0" indent="0">
              <a:lnSpc>
                <a:spcPct val="80000"/>
              </a:lnSpc>
              <a:buFont typeface="Wingdings 3" panose="05040102010807070707" pitchFamily="18" charset="2"/>
              <a:buNone/>
            </a:pPr>
            <a:r>
              <a:rPr lang="fr-FR" altLang="pt-PT" sz="1300" dirty="0"/>
              <a:t>Centre des niveaux de compétence linguistique canadien  (2012</a:t>
            </a:r>
            <a:r>
              <a:rPr lang="fr-FR" altLang="pt-PT" sz="1300" i="1" dirty="0"/>
              <a:t>). Canadian </a:t>
            </a:r>
            <a:r>
              <a:rPr lang="fr-FR" altLang="pt-PT" sz="1300" i="1" dirty="0" err="1"/>
              <a:t>Language</a:t>
            </a:r>
            <a:r>
              <a:rPr lang="fr-FR" altLang="pt-PT" sz="1300" i="1" dirty="0"/>
              <a:t> Benchmarks: English as a Second </a:t>
            </a:r>
            <a:r>
              <a:rPr lang="fr-FR" altLang="pt-PT" sz="1300" i="1" dirty="0" err="1"/>
              <a:t>Language</a:t>
            </a:r>
            <a:r>
              <a:rPr lang="fr-FR" altLang="pt-PT" sz="1300" i="1" dirty="0"/>
              <a:t> for </a:t>
            </a:r>
            <a:r>
              <a:rPr lang="fr-FR" altLang="pt-PT" sz="1300" i="1" dirty="0" err="1"/>
              <a:t>Adults</a:t>
            </a:r>
            <a:r>
              <a:rPr lang="fr-FR" altLang="pt-PT" sz="1300" i="1" dirty="0"/>
              <a:t>. </a:t>
            </a:r>
            <a:r>
              <a:rPr lang="fr-FR" altLang="pt-PT" sz="1300" dirty="0"/>
              <a:t>Ottawa : Citoyenneté et Immigration Canada. Source </a:t>
            </a:r>
            <a:r>
              <a:rPr lang="fr-FR" altLang="pt-PT" sz="1300" dirty="0" smtClean="0"/>
              <a:t> </a:t>
            </a:r>
            <a:r>
              <a:rPr lang="fr-FR" altLang="pt-PT" sz="1300" dirty="0">
                <a:hlinkClick r:id="rId3"/>
              </a:rPr>
              <a:t>http://www.language.ca/index.cfm?Voir=sections&amp;Id=17355&amp;M=4038&amp;Repertoire_No=2137991327</a:t>
            </a:r>
            <a:endParaRPr lang="fr-FR" altLang="pt-PT" sz="1300" dirty="0"/>
          </a:p>
          <a:p>
            <a:pPr marL="0" indent="0">
              <a:lnSpc>
                <a:spcPct val="80000"/>
              </a:lnSpc>
              <a:buFont typeface="Wingdings 3" panose="05040102010807070707" pitchFamily="18" charset="2"/>
              <a:buNone/>
            </a:pPr>
            <a:endParaRPr lang="en-CA" altLang="pt-PT" sz="1300" dirty="0"/>
          </a:p>
          <a:p>
            <a:pPr marL="0" indent="0">
              <a:lnSpc>
                <a:spcPct val="80000"/>
              </a:lnSpc>
              <a:buFont typeface="Wingdings 3" panose="05040102010807070707" pitchFamily="18" charset="2"/>
              <a:buNone/>
            </a:pPr>
            <a:r>
              <a:rPr lang="fr-FR" altLang="pt-PT" sz="1300" dirty="0"/>
              <a:t>Centre des niveaux de compétence linguistique canadien  (2012</a:t>
            </a:r>
            <a:r>
              <a:rPr lang="fr-FR" altLang="pt-PT" sz="1300" i="1" dirty="0"/>
              <a:t>). Niveaux de compétence linguistique canadiens : Français langue seconde pour adultes. </a:t>
            </a:r>
            <a:r>
              <a:rPr lang="fr-FR" altLang="pt-PT" sz="1300" dirty="0"/>
              <a:t>Ottawa : Citoyenneté et Immigration Canada. Source</a:t>
            </a:r>
            <a:r>
              <a:rPr lang="fr-FR" altLang="pt-PT" sz="1300" dirty="0">
                <a:hlinkClick r:id="rId4"/>
              </a:rPr>
              <a:t> http://www.cic.gc.ca/francais/pdf/pub/competence-linguistique.pdf</a:t>
            </a:r>
            <a:endParaRPr lang="fr-FR" altLang="pt-PT" sz="1300" dirty="0"/>
          </a:p>
          <a:p>
            <a:pPr marL="0" indent="0">
              <a:lnSpc>
                <a:spcPct val="80000"/>
              </a:lnSpc>
              <a:buFont typeface="Wingdings 3" panose="05040102010807070707" pitchFamily="18" charset="2"/>
              <a:buNone/>
            </a:pPr>
            <a:endParaRPr lang="en-GB" altLang="pt-PT" sz="1300" dirty="0"/>
          </a:p>
          <a:p>
            <a:pPr marL="0" indent="0">
              <a:lnSpc>
                <a:spcPct val="80000"/>
              </a:lnSpc>
              <a:buNone/>
            </a:pPr>
            <a:r>
              <a:rPr lang="fr-FR" altLang="pt-PT" sz="1300" dirty="0"/>
              <a:t>Conseil de l'Europe (2001). </a:t>
            </a:r>
            <a:r>
              <a:rPr lang="fr-FR" altLang="pt-PT" sz="1300" i="1" dirty="0"/>
              <a:t>Cadre européen commun de référence pour les langues : apprendre, enseigner, évaluer</a:t>
            </a:r>
            <a:r>
              <a:rPr lang="fr-FR" altLang="pt-PT" sz="1300" dirty="0"/>
              <a:t> Strasbourg : Unité des politiques linguistiques. Source </a:t>
            </a:r>
            <a:r>
              <a:rPr lang="fr-FR" altLang="pt-PT" sz="1300" dirty="0">
                <a:hlinkClick r:id="rId5"/>
              </a:rPr>
              <a:t>http://www.coe.int/t/dg4/linguistic/cadre1_FR.asp</a:t>
            </a:r>
            <a:r>
              <a:rPr lang="fr-FR" altLang="pt-PT" sz="1300" dirty="0" smtClean="0"/>
              <a:t>?</a:t>
            </a:r>
          </a:p>
          <a:p>
            <a:pPr marL="0" indent="0">
              <a:lnSpc>
                <a:spcPct val="80000"/>
              </a:lnSpc>
              <a:buNone/>
            </a:pPr>
            <a:endParaRPr lang="is-IS" sz="1300" dirty="0"/>
          </a:p>
          <a:p>
            <a:pPr marL="0" indent="0">
              <a:lnSpc>
                <a:spcPct val="80000"/>
              </a:lnSpc>
              <a:buNone/>
            </a:pPr>
            <a:r>
              <a:rPr lang="en-CA" sz="1300" dirty="0" smtClean="0">
                <a:solidFill>
                  <a:schemeClr val="tx1"/>
                </a:solidFill>
              </a:rPr>
              <a:t>Piccardo</a:t>
            </a:r>
            <a:r>
              <a:rPr lang="en-CA" sz="1300" dirty="0">
                <a:solidFill>
                  <a:schemeClr val="tx1"/>
                </a:solidFill>
              </a:rPr>
              <a:t>, E. (2014). </a:t>
            </a:r>
            <a:r>
              <a:rPr lang="en-CA" sz="1300" i="1" dirty="0">
                <a:solidFill>
                  <a:schemeClr val="tx1"/>
                </a:solidFill>
              </a:rPr>
              <a:t>Du </a:t>
            </a:r>
            <a:r>
              <a:rPr lang="en-CA" sz="1300" i="1" dirty="0" err="1">
                <a:solidFill>
                  <a:schemeClr val="tx1"/>
                </a:solidFill>
              </a:rPr>
              <a:t>communicatif</a:t>
            </a:r>
            <a:r>
              <a:rPr lang="en-CA" sz="1300" i="1" dirty="0">
                <a:solidFill>
                  <a:schemeClr val="tx1"/>
                </a:solidFill>
              </a:rPr>
              <a:t> à </a:t>
            </a:r>
            <a:r>
              <a:rPr lang="en-CA" sz="1300" i="1" dirty="0" err="1">
                <a:solidFill>
                  <a:schemeClr val="tx1"/>
                </a:solidFill>
              </a:rPr>
              <a:t>l’actionnel</a:t>
            </a:r>
            <a:r>
              <a:rPr lang="en-CA" sz="1300" i="1" dirty="0">
                <a:solidFill>
                  <a:schemeClr val="tx1"/>
                </a:solidFill>
              </a:rPr>
              <a:t>: un </a:t>
            </a:r>
            <a:r>
              <a:rPr lang="en-CA" sz="1300" i="1" dirty="0" err="1">
                <a:solidFill>
                  <a:schemeClr val="tx1"/>
                </a:solidFill>
              </a:rPr>
              <a:t>cheminement</a:t>
            </a:r>
            <a:r>
              <a:rPr lang="en-CA" sz="1300" i="1" dirty="0">
                <a:solidFill>
                  <a:schemeClr val="tx1"/>
                </a:solidFill>
              </a:rPr>
              <a:t> de </a:t>
            </a:r>
            <a:r>
              <a:rPr lang="en-CA" sz="1300" i="1" dirty="0" err="1">
                <a:solidFill>
                  <a:schemeClr val="tx1"/>
                </a:solidFill>
              </a:rPr>
              <a:t>recherche</a:t>
            </a:r>
            <a:r>
              <a:rPr lang="en-CA" sz="1300" dirty="0">
                <a:solidFill>
                  <a:schemeClr val="tx1"/>
                </a:solidFill>
              </a:rPr>
              <a:t>. CSC. Government of Ontario and the Government of Canada/Canadian Heritage. </a:t>
            </a:r>
            <a:r>
              <a:rPr lang="en-CA" sz="1300" dirty="0" smtClean="0">
                <a:solidFill>
                  <a:schemeClr val="tx1"/>
                </a:solidFill>
              </a:rPr>
              <a:t>Source </a:t>
            </a:r>
            <a:r>
              <a:rPr lang="en-CA" sz="1300" u="sng" dirty="0" smtClean="0">
                <a:solidFill>
                  <a:schemeClr val="tx1"/>
                </a:solidFill>
                <a:hlinkClick r:id="rId6"/>
              </a:rPr>
              <a:t>http</a:t>
            </a:r>
            <a:r>
              <a:rPr lang="en-CA" sz="1300" u="sng" dirty="0">
                <a:solidFill>
                  <a:schemeClr val="tx1"/>
                </a:solidFill>
                <a:hlinkClick r:id="rId6"/>
              </a:rPr>
              <a:t>://www.curriculum.org/storage/241/1410360061/TAGGED_DOCUMENT_%28CSC605_Research_Guide%3B_French%29_03.pdf</a:t>
            </a:r>
            <a:endParaRPr lang="en-CA" altLang="pt-PT" sz="1300" dirty="0"/>
          </a:p>
          <a:p>
            <a:pPr marL="0" indent="0">
              <a:lnSpc>
                <a:spcPct val="80000"/>
              </a:lnSpc>
              <a:buFont typeface="Wingdings 3" panose="05040102010807070707" pitchFamily="18" charset="2"/>
              <a:buNone/>
            </a:pPr>
            <a:endParaRPr lang="fr-FR" altLang="pt-PT" sz="1300" dirty="0"/>
          </a:p>
          <a:p>
            <a:pPr marL="0" indent="0">
              <a:lnSpc>
                <a:spcPct val="80000"/>
              </a:lnSpc>
              <a:buFont typeface="Wingdings 3" panose="05040102010807070707" pitchFamily="18" charset="2"/>
              <a:buNone/>
            </a:pPr>
            <a:r>
              <a:rPr lang="fr-FR" altLang="pt-PT" sz="1300" dirty="0" smtClean="0"/>
              <a:t>Portail </a:t>
            </a:r>
            <a:r>
              <a:rPr lang="fr-FR" altLang="pt-PT" sz="1300" dirty="0"/>
              <a:t>d'immigration de Durham. (2016). Extrait de </a:t>
            </a:r>
            <a:r>
              <a:rPr lang="fr-FR" altLang="pt-PT" sz="1300" u="sng" dirty="0">
                <a:hlinkClick r:id="rId7"/>
              </a:rPr>
              <a:t>https://www.durhamimmigration.ca/Pages/home.aspx</a:t>
            </a:r>
            <a:endParaRPr lang="fr-FR" altLang="pt-PT" sz="1300" dirty="0"/>
          </a:p>
          <a:p>
            <a:pPr marL="0" indent="0">
              <a:lnSpc>
                <a:spcPct val="80000"/>
              </a:lnSpc>
              <a:buFont typeface="Wingdings 3" panose="05040102010807070707" pitchFamily="18" charset="2"/>
              <a:buNone/>
            </a:pPr>
            <a:endParaRPr lang="en-US" altLang="pt-PT" sz="1300" dirty="0"/>
          </a:p>
          <a:p>
            <a:pPr marL="0" indent="0">
              <a:lnSpc>
                <a:spcPct val="80000"/>
              </a:lnSpc>
              <a:buFont typeface="Wingdings 3" panose="05040102010807070707" pitchFamily="18" charset="2"/>
              <a:buNone/>
            </a:pPr>
            <a:r>
              <a:rPr lang="fr-FR" altLang="pt-PT" sz="1300" dirty="0"/>
              <a:t>Subventions Ontario. (2015). </a:t>
            </a:r>
            <a:r>
              <a:rPr lang="fr-FR" altLang="pt-PT" sz="1300" i="1" dirty="0"/>
              <a:t>Renseignements municipaux en ligne sur l'immigration.</a:t>
            </a:r>
            <a:r>
              <a:rPr lang="fr-FR" altLang="pt-PT" sz="1300" dirty="0"/>
              <a:t> Source </a:t>
            </a:r>
            <a:r>
              <a:rPr lang="fr-FR" altLang="pt-PT" sz="1300" dirty="0">
                <a:hlinkClick r:id="rId8"/>
              </a:rPr>
              <a:t>http://www.grants.gov.on.ca/GrantsPortal/fr/OntarioGrants/GrantOpportunities/OSAPQA007549.html</a:t>
            </a:r>
            <a:endParaRPr lang="fr-FR" altLang="pt-PT" sz="1300" dirty="0"/>
          </a:p>
          <a:p>
            <a:pPr marL="0" indent="0">
              <a:lnSpc>
                <a:spcPct val="80000"/>
              </a:lnSpc>
              <a:buFont typeface="Wingdings 3" panose="05040102010807070707" pitchFamily="18" charset="2"/>
              <a:buNone/>
            </a:pPr>
            <a:endParaRPr lang="en-US" altLang="pt-PT" sz="1300" dirty="0"/>
          </a:p>
          <a:p>
            <a:pPr marL="0" indent="0">
              <a:lnSpc>
                <a:spcPct val="80000"/>
              </a:lnSpc>
              <a:buFont typeface="Wingdings 3" panose="05040102010807070707" pitchFamily="18" charset="2"/>
              <a:buNone/>
            </a:pPr>
            <a:r>
              <a:rPr lang="en-US" altLang="pt-PT" sz="1300" dirty="0"/>
              <a:t>Hunter D. et Collins G.(2013). </a:t>
            </a:r>
            <a:r>
              <a:rPr lang="en-US" altLang="pt-PT" sz="1300" i="1" dirty="0"/>
              <a:t>Exploring the Region of Durham through Task-based Learning: Living in English, Discovering Durham. </a:t>
            </a:r>
            <a:r>
              <a:rPr lang="en-US" altLang="pt-PT" sz="1300" dirty="0"/>
              <a:t>Source </a:t>
            </a:r>
            <a:r>
              <a:rPr lang="en-US" altLang="pt-PT" sz="1300" u="sng" dirty="0">
                <a:hlinkClick r:id="rId9"/>
              </a:rPr>
              <a:t>https://www.durhamimmigration.ca/learning/Documents/Living-in-English_Discovering-Durham.pdf</a:t>
            </a:r>
            <a:endParaRPr lang="en-US" altLang="pt-PT" sz="1300" dirty="0"/>
          </a:p>
          <a:p>
            <a:pPr marL="0" indent="0">
              <a:lnSpc>
                <a:spcPct val="80000"/>
              </a:lnSpc>
              <a:buFont typeface="Wingdings 3" panose="05040102010807070707" pitchFamily="18" charset="2"/>
              <a:buNone/>
            </a:pPr>
            <a:endParaRPr lang="en-CA" altLang="pt-PT" sz="1300" dirty="0"/>
          </a:p>
          <a:p>
            <a:pPr marL="0" indent="0">
              <a:lnSpc>
                <a:spcPct val="80000"/>
              </a:lnSpc>
              <a:buFont typeface="Wingdings 3" panose="05040102010807070707" pitchFamily="18" charset="2"/>
              <a:buNone/>
            </a:pPr>
            <a:r>
              <a:rPr lang="fr-FR" altLang="pt-PT" sz="1300" dirty="0"/>
              <a:t>Ministère des Affaires civiques et de l'Immigration de l'Ontario (2012).  </a:t>
            </a:r>
            <a:r>
              <a:rPr lang="fr-FR" altLang="pt-PT" sz="1300" i="1" dirty="0"/>
              <a:t>Une nouvelle orientation : Stratégie ontarienne en matière d'immigration. </a:t>
            </a:r>
            <a:r>
              <a:rPr lang="fr-FR" altLang="pt-PT" sz="1300" dirty="0"/>
              <a:t>Source </a:t>
            </a:r>
            <a:r>
              <a:rPr lang="fr-FR" altLang="pt-PT" sz="1300" i="1" dirty="0" smtClean="0"/>
              <a:t> </a:t>
            </a:r>
            <a:r>
              <a:rPr lang="fr-FR" altLang="pt-PT" sz="1300" i="1" dirty="0" smtClean="0">
                <a:hlinkClick r:id="rId10"/>
              </a:rPr>
              <a:t>http://www.citizenship.gov.on.ca/french/keyinitiatives/imm_str/strategy/strategy.pdf</a:t>
            </a:r>
            <a:endParaRPr lang="fr-FR" altLang="pt-PT" sz="1300" i="1" dirty="0"/>
          </a:p>
          <a:p>
            <a:pPr marL="0" indent="0">
              <a:lnSpc>
                <a:spcPct val="80000"/>
              </a:lnSpc>
              <a:buFont typeface="Wingdings 3" panose="05040102010807070707" pitchFamily="18" charset="2"/>
              <a:buNone/>
            </a:pPr>
            <a:endParaRPr lang="en-CA" altLang="pt-PT" sz="1300" i="1" dirty="0"/>
          </a:p>
          <a:p>
            <a:pPr marL="0" indent="0">
              <a:lnSpc>
                <a:spcPct val="80000"/>
              </a:lnSpc>
              <a:buFont typeface="Wingdings 3" panose="05040102010807070707" pitchFamily="18" charset="2"/>
              <a:buNone/>
            </a:pPr>
            <a:r>
              <a:rPr lang="en-CA" altLang="pt-PT" sz="1300" dirty="0" err="1"/>
              <a:t>Ministère</a:t>
            </a:r>
            <a:r>
              <a:rPr lang="en-CA" altLang="pt-PT" sz="1300" dirty="0"/>
              <a:t> de </a:t>
            </a:r>
            <a:r>
              <a:rPr lang="en-CA" altLang="pt-PT" sz="1300" dirty="0" err="1"/>
              <a:t>l'Éducation</a:t>
            </a:r>
            <a:r>
              <a:rPr lang="en-CA" altLang="pt-PT" sz="1300" dirty="0"/>
              <a:t> de </a:t>
            </a:r>
            <a:r>
              <a:rPr lang="en-CA" altLang="pt-PT" sz="1300" dirty="0" err="1"/>
              <a:t>l'Ontario</a:t>
            </a:r>
            <a:r>
              <a:rPr lang="en-CA" altLang="pt-PT" sz="1300" dirty="0"/>
              <a:t>  (2010). </a:t>
            </a:r>
            <a:r>
              <a:rPr lang="en-CA" altLang="pt-PT" sz="1300" i="1" dirty="0" smtClean="0"/>
              <a:t>Faire </a:t>
            </a:r>
            <a:r>
              <a:rPr lang="en-CA" altLang="pt-PT" sz="1300" i="1" dirty="0" err="1" smtClean="0"/>
              <a:t>croître</a:t>
            </a:r>
            <a:r>
              <a:rPr lang="en-CA" altLang="pt-PT" sz="1300" i="1" dirty="0" smtClean="0"/>
              <a:t> le </a:t>
            </a:r>
            <a:r>
              <a:rPr lang="en-CA" altLang="pt-PT" sz="1300" i="1" dirty="0" err="1" smtClean="0"/>
              <a:t>succès</a:t>
            </a:r>
            <a:r>
              <a:rPr lang="en-CA" altLang="pt-PT" sz="1300" i="1" dirty="0" smtClean="0"/>
              <a:t>. </a:t>
            </a:r>
            <a:r>
              <a:rPr lang="en-CA" altLang="pt-PT" sz="1300" i="1" dirty="0" err="1" smtClean="0"/>
              <a:t>Évaluation</a:t>
            </a:r>
            <a:r>
              <a:rPr lang="en-CA" altLang="pt-PT" sz="1300" i="1" dirty="0" smtClean="0"/>
              <a:t> et communication du </a:t>
            </a:r>
            <a:r>
              <a:rPr lang="en-CA" altLang="pt-PT" sz="1300" i="1" dirty="0" err="1" smtClean="0"/>
              <a:t>rendement</a:t>
            </a:r>
            <a:r>
              <a:rPr lang="en-CA" altLang="pt-PT" sz="1300" i="1" dirty="0" smtClean="0"/>
              <a:t> des </a:t>
            </a:r>
            <a:r>
              <a:rPr lang="en-CA" altLang="pt-PT" sz="1300" i="1" dirty="0" err="1" smtClean="0"/>
              <a:t>élèves</a:t>
            </a:r>
            <a:r>
              <a:rPr lang="en-CA" altLang="pt-PT" sz="1300" i="1" dirty="0" smtClean="0"/>
              <a:t> </a:t>
            </a:r>
            <a:r>
              <a:rPr lang="en-CA" altLang="pt-PT" sz="1300" i="1" dirty="0" err="1" smtClean="0"/>
              <a:t>fréquentant</a:t>
            </a:r>
            <a:r>
              <a:rPr lang="en-CA" altLang="pt-PT" sz="1300" i="1" dirty="0" smtClean="0"/>
              <a:t> les </a:t>
            </a:r>
            <a:r>
              <a:rPr lang="en-CA" altLang="pt-PT" sz="1300" i="1" dirty="0" err="1" smtClean="0"/>
              <a:t>écoles</a:t>
            </a:r>
            <a:r>
              <a:rPr lang="en-CA" altLang="pt-PT" sz="1300" i="1" dirty="0" smtClean="0"/>
              <a:t> de </a:t>
            </a:r>
            <a:r>
              <a:rPr lang="en-CA" altLang="pt-PT" sz="1300" i="1" dirty="0" err="1" smtClean="0"/>
              <a:t>l’Ontario</a:t>
            </a:r>
            <a:r>
              <a:rPr lang="en-CA" altLang="pt-PT" sz="1300" i="1" dirty="0" smtClean="0"/>
              <a:t>.</a:t>
            </a:r>
            <a:r>
              <a:rPr lang="en-CA" altLang="pt-PT" sz="1300" dirty="0" smtClean="0"/>
              <a:t>  </a:t>
            </a:r>
            <a:r>
              <a:rPr lang="en-CA" altLang="pt-PT" sz="1300" dirty="0"/>
              <a:t>Source </a:t>
            </a:r>
            <a:r>
              <a:rPr lang="en-CA" altLang="pt-PT" sz="1300" dirty="0">
                <a:hlinkClick r:id="rId7"/>
              </a:rPr>
              <a:t>http://www.edu.gov.on.ca/eng/policyfunding/growSuccess.pdf</a:t>
            </a:r>
            <a:endParaRPr lang="en-CA" altLang="pt-PT" sz="1300" dirty="0"/>
          </a:p>
          <a:p>
            <a:pPr marL="0" indent="0">
              <a:lnSpc>
                <a:spcPct val="80000"/>
              </a:lnSpc>
              <a:buFont typeface="Wingdings 3" panose="05040102010807070707" pitchFamily="18" charset="2"/>
              <a:buNone/>
            </a:pPr>
            <a:endParaRPr lang="en-CA" altLang="pt-PT" sz="1300" dirty="0"/>
          </a:p>
          <a:p>
            <a:pPr marL="0" indent="0">
              <a:lnSpc>
                <a:spcPct val="80000"/>
              </a:lnSpc>
              <a:buFont typeface="Wingdings 3" panose="05040102010807070707" pitchFamily="18" charset="2"/>
              <a:buNone/>
            </a:pPr>
            <a:endParaRPr lang="en-CA" altLang="pt-PT" sz="1300" dirty="0"/>
          </a:p>
          <a:p>
            <a:pPr marL="0" indent="0">
              <a:lnSpc>
                <a:spcPct val="80000"/>
              </a:lnSpc>
              <a:buFont typeface="Wingdings 3" panose="05040102010807070707" pitchFamily="18" charset="2"/>
              <a:buNone/>
            </a:pPr>
            <a:endParaRPr lang="en-CA" altLang="pt-PT" sz="1300" dirty="0"/>
          </a:p>
          <a:p>
            <a:pPr marL="0" indent="0">
              <a:lnSpc>
                <a:spcPct val="80000"/>
              </a:lnSpc>
              <a:buFont typeface="Wingdings 3" panose="05040102010807070707" pitchFamily="18" charset="2"/>
              <a:buNone/>
            </a:pPr>
            <a:endParaRPr lang="is-IS" altLang="pt-PT" sz="13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13" y="330200"/>
            <a:ext cx="9821862" cy="541338"/>
          </a:xfrm>
        </p:spPr>
        <p:txBody>
          <a:bodyPr>
            <a:noAutofit/>
          </a:bodyPr>
          <a:lstStyle/>
          <a:p>
            <a:r>
              <a:rPr lang="fr-FR" altLang="pt-PT" sz="2800" dirty="0">
                <a:solidFill>
                  <a:srgbClr val="4F81BD"/>
                </a:solidFill>
              </a:rPr>
              <a:t>Avantages potentiels dans la mise en œuvre de ce projet</a:t>
            </a:r>
            <a:br>
              <a:rPr lang="fr-FR" altLang="pt-PT" sz="2800" dirty="0">
                <a:solidFill>
                  <a:srgbClr val="4F81BD"/>
                </a:solidFill>
              </a:rPr>
            </a:br>
            <a:endParaRPr lang="en-US" altLang="pt-PT" sz="2800" dirty="0">
              <a:solidFill>
                <a:srgbClr val="4F81BD"/>
              </a:solidFill>
            </a:endParaRPr>
          </a:p>
        </p:txBody>
      </p:sp>
      <p:sp>
        <p:nvSpPr>
          <p:cNvPr id="3" name="Content Placeholder 2"/>
          <p:cNvSpPr>
            <a:spLocks noGrp="1"/>
          </p:cNvSpPr>
          <p:nvPr>
            <p:ph idx="1"/>
          </p:nvPr>
        </p:nvSpPr>
        <p:spPr>
          <a:xfrm>
            <a:off x="534988" y="1176338"/>
            <a:ext cx="8882062" cy="5537200"/>
          </a:xfrm>
        </p:spPr>
        <p:txBody>
          <a:bodyPr>
            <a:normAutofit/>
          </a:bodyPr>
          <a:lstStyle/>
          <a:p>
            <a:pPr marL="0" indent="0">
              <a:buFont typeface="Wingdings 3" panose="05040102010807070707" pitchFamily="18" charset="2"/>
              <a:buNone/>
            </a:pPr>
            <a:r>
              <a:rPr lang="fr-FR" altLang="pt-PT" sz="2400" dirty="0">
                <a:solidFill>
                  <a:srgbClr val="000000"/>
                </a:solidFill>
              </a:rPr>
              <a:t>Avantages pour les </a:t>
            </a:r>
            <a:r>
              <a:rPr lang="fr-FR" altLang="pt-PT" sz="2400" b="1" dirty="0">
                <a:solidFill>
                  <a:srgbClr val="000000"/>
                </a:solidFill>
              </a:rPr>
              <a:t>apprenants</a:t>
            </a:r>
            <a:r>
              <a:rPr lang="fr-FR" altLang="pt-PT" sz="2400" dirty="0">
                <a:solidFill>
                  <a:srgbClr val="000000"/>
                </a:solidFill>
              </a:rPr>
              <a:t> et la </a:t>
            </a:r>
            <a:r>
              <a:rPr lang="fr-FR" altLang="pt-PT" sz="2400" b="1" dirty="0">
                <a:solidFill>
                  <a:srgbClr val="000000"/>
                </a:solidFill>
              </a:rPr>
              <a:t>communauté :</a:t>
            </a:r>
            <a:endParaRPr lang="fr-FR" altLang="pt-PT" sz="2400" dirty="0">
              <a:solidFill>
                <a:srgbClr val="000000"/>
              </a:solidFill>
            </a:endParaRPr>
          </a:p>
          <a:p>
            <a:pPr lvl="1"/>
            <a:r>
              <a:rPr lang="fr-FR" altLang="pt-PT" sz="2000" dirty="0">
                <a:solidFill>
                  <a:srgbClr val="000000"/>
                </a:solidFill>
              </a:rPr>
              <a:t>facilitation de l'établissement et de l'intégration des familles nouvellement arrivées à l'aide du portail d'immigration </a:t>
            </a:r>
            <a:r>
              <a:rPr lang="fr-FR" altLang="pt-PT" sz="2000" dirty="0" smtClean="0">
                <a:solidFill>
                  <a:srgbClr val="000000"/>
                </a:solidFill>
              </a:rPr>
              <a:t>municipal;</a:t>
            </a:r>
            <a:endParaRPr lang="fr-FR" altLang="pt-PT" sz="2000" dirty="0">
              <a:solidFill>
                <a:srgbClr val="000000"/>
              </a:solidFill>
            </a:endParaRPr>
          </a:p>
          <a:p>
            <a:pPr lvl="1"/>
            <a:r>
              <a:rPr lang="fr-FR" altLang="pt-PT" sz="2000" dirty="0">
                <a:solidFill>
                  <a:srgbClr val="000000"/>
                </a:solidFill>
              </a:rPr>
              <a:t>amélioration des cours d'anglais et de français pour les nouveaux arrivants.</a:t>
            </a:r>
          </a:p>
          <a:p>
            <a:pPr lvl="1">
              <a:buFont typeface="Wingdings 3" panose="05040102010807070707" pitchFamily="18" charset="2"/>
              <a:buNone/>
            </a:pPr>
            <a:endParaRPr lang="en-US" altLang="pt-PT" sz="2000" dirty="0">
              <a:solidFill>
                <a:srgbClr val="000000"/>
              </a:solidFill>
            </a:endParaRPr>
          </a:p>
          <a:p>
            <a:pPr marL="0" indent="0">
              <a:buFont typeface="Wingdings 3" panose="05040102010807070707" pitchFamily="18" charset="2"/>
              <a:buNone/>
            </a:pPr>
            <a:r>
              <a:rPr lang="en-US" altLang="pt-PT" sz="2400" dirty="0" err="1">
                <a:solidFill>
                  <a:srgbClr val="000000"/>
                </a:solidFill>
              </a:rPr>
              <a:t>Avantages</a:t>
            </a:r>
            <a:r>
              <a:rPr lang="en-US" altLang="pt-PT" sz="2400" dirty="0">
                <a:solidFill>
                  <a:srgbClr val="000000"/>
                </a:solidFill>
              </a:rPr>
              <a:t> pour les </a:t>
            </a:r>
            <a:r>
              <a:rPr lang="en-US" altLang="pt-PT" sz="2400" b="1" dirty="0" err="1">
                <a:solidFill>
                  <a:srgbClr val="000000"/>
                </a:solidFill>
              </a:rPr>
              <a:t>enseignants</a:t>
            </a:r>
            <a:r>
              <a:rPr lang="en-US" altLang="pt-PT" sz="2400" dirty="0">
                <a:solidFill>
                  <a:srgbClr val="000000"/>
                </a:solidFill>
              </a:rPr>
              <a:t> : </a:t>
            </a:r>
          </a:p>
          <a:p>
            <a:pPr lvl="1"/>
            <a:r>
              <a:rPr lang="fr-FR" altLang="pt-PT" sz="2000" dirty="0">
                <a:solidFill>
                  <a:srgbClr val="000000"/>
                </a:solidFill>
              </a:rPr>
              <a:t>création de stratégies d'enseignement et d'apprentissage par les tâches (fondé sur des données probantes);</a:t>
            </a:r>
          </a:p>
          <a:p>
            <a:pPr lvl="1"/>
            <a:r>
              <a:rPr lang="fr-FR" altLang="pt-PT" sz="2000" dirty="0">
                <a:solidFill>
                  <a:srgbClr val="000000"/>
                </a:solidFill>
              </a:rPr>
              <a:t>réflexion sur les stratégies d'enseignement et d'apprentissage; </a:t>
            </a:r>
          </a:p>
          <a:p>
            <a:pPr lvl="1"/>
            <a:r>
              <a:rPr lang="fr-FR" altLang="pt-PT" sz="2000" dirty="0">
                <a:solidFill>
                  <a:srgbClr val="000000"/>
                </a:solidFill>
              </a:rPr>
              <a:t>connaissance des effets de ces stratégies sur la motivation et les compétences de l'apprenant.</a:t>
            </a:r>
          </a:p>
          <a:p>
            <a:pPr lvl="1">
              <a:buFont typeface="Wingdings 3" panose="05040102010807070707" pitchFamily="18" charset="2"/>
              <a:buNone/>
            </a:pPr>
            <a:endParaRPr lang="en-US" altLang="pt-PT" sz="2000" dirty="0">
              <a:solidFill>
                <a:srgbClr val="000000"/>
              </a:solidFill>
            </a:endParaRPr>
          </a:p>
          <a:p>
            <a:pPr marL="0" indent="0"/>
            <a:endParaRPr lang="en-US" altLang="pt-PT" sz="2000"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88963" y="196850"/>
            <a:ext cx="8597900" cy="1320800"/>
          </a:xfrm>
        </p:spPr>
        <p:txBody>
          <a:bodyPr/>
          <a:lstStyle/>
          <a:p>
            <a:r>
              <a:rPr lang="fr-FR" altLang="pt-PT">
                <a:solidFill>
                  <a:srgbClr val="4F81BD"/>
                </a:solidFill>
              </a:rPr>
              <a:t>Établissement, intégration et apprentissage de la langue en Ontario</a:t>
            </a:r>
            <a:endParaRPr lang="en-CA" altLang="pt-PT">
              <a:solidFill>
                <a:srgbClr val="4F81BD"/>
              </a:solidFill>
            </a:endParaRPr>
          </a:p>
        </p:txBody>
      </p:sp>
      <p:sp>
        <p:nvSpPr>
          <p:cNvPr id="6" name="Rounded Rectangle 5"/>
          <p:cNvSpPr/>
          <p:nvPr/>
        </p:nvSpPr>
        <p:spPr>
          <a:xfrm>
            <a:off x="4772025" y="1646238"/>
            <a:ext cx="4819650" cy="412115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fr-FR" altLang="pt-PT" sz="1700" i="1" dirty="0">
                <a:solidFill>
                  <a:srgbClr val="FFFFFF"/>
                </a:solidFill>
              </a:rPr>
              <a:t>« L'Ontario est la province de prédilection pour  les nouveaux immigrants. Pour garantir un bel avenir économique en Ontario, nous devons aider les nouveaux arrivants et les nouvelles arrivantes à s'intégrer avec succès dans leur collectivité et leur milieu de travail. </a:t>
            </a:r>
          </a:p>
          <a:p>
            <a:pPr algn="ctr" eaLnBrk="1" hangingPunct="1"/>
            <a:endParaRPr lang="en-CA" altLang="pt-PT" sz="1700" i="1" dirty="0">
              <a:solidFill>
                <a:srgbClr val="FFFFFF"/>
              </a:solidFill>
            </a:endParaRPr>
          </a:p>
          <a:p>
            <a:pPr algn="ctr" eaLnBrk="1" hangingPunct="1"/>
            <a:r>
              <a:rPr lang="fr-FR" altLang="pt-PT" sz="1700" i="1" dirty="0">
                <a:solidFill>
                  <a:srgbClr val="FFFFFF"/>
                </a:solidFill>
              </a:rPr>
              <a:t>Nous savons que lorsque les nouveaux arrivants et </a:t>
            </a:r>
            <a:r>
              <a:rPr lang="fr-FR" altLang="pt-PT" sz="1700" i="1" dirty="0" smtClean="0">
                <a:solidFill>
                  <a:srgbClr val="FFFFFF"/>
                </a:solidFill>
              </a:rPr>
              <a:t>les </a:t>
            </a:r>
            <a:r>
              <a:rPr lang="fr-FR" altLang="pt-PT" sz="1700" i="1" dirty="0">
                <a:solidFill>
                  <a:srgbClr val="FFFFFF"/>
                </a:solidFill>
              </a:rPr>
              <a:t>nouvelles arrivantes réussissent, notre province réussit aussi. »</a:t>
            </a:r>
          </a:p>
          <a:p>
            <a:pPr eaLnBrk="1" hangingPunct="1"/>
            <a:endParaRPr lang="en-CA" altLang="pt-PT" sz="1600" i="1" dirty="0">
              <a:solidFill>
                <a:srgbClr val="FFFFFF"/>
              </a:solidFill>
            </a:endParaRPr>
          </a:p>
          <a:p>
            <a:pPr algn="r" eaLnBrk="1" hangingPunct="1"/>
            <a:r>
              <a:rPr lang="fr-FR" altLang="pt-PT" sz="1200" dirty="0">
                <a:solidFill>
                  <a:srgbClr val="FFFFFF"/>
                </a:solidFill>
              </a:rPr>
              <a:t>- Ministère des Affaires civiques et de l'Immigration de l'Ontario </a:t>
            </a:r>
            <a:endParaRPr lang="en-CA" altLang="pt-PT" sz="1200" dirty="0">
              <a:solidFill>
                <a:srgbClr val="FFFFFF"/>
              </a:solidFill>
            </a:endParaRPr>
          </a:p>
        </p:txBody>
      </p:sp>
      <p:sp>
        <p:nvSpPr>
          <p:cNvPr id="13317" name="TextBox 6"/>
          <p:cNvSpPr txBox="1">
            <a:spLocks noChangeArrowheads="1"/>
          </p:cNvSpPr>
          <p:nvPr/>
        </p:nvSpPr>
        <p:spPr bwMode="auto">
          <a:xfrm>
            <a:off x="4772025" y="5988050"/>
            <a:ext cx="2968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fr-FR" altLang="pt-PT" sz="1000" dirty="0">
                <a:solidFill>
                  <a:srgbClr val="000000"/>
                </a:solidFill>
              </a:rPr>
              <a:t>Source de l'image : http://www.citizenship.gov.on.ca/french/keyinitiatives/imm_str/strategy/strategy.pdf</a:t>
            </a:r>
            <a:endParaRPr lang="en-CA" altLang="pt-PT" sz="1000" dirty="0">
              <a:solidFill>
                <a:srgbClr val="000000"/>
              </a:solidFill>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735138"/>
            <a:ext cx="3876675" cy="4808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74663" y="33338"/>
            <a:ext cx="8596312" cy="1320800"/>
          </a:xfrm>
        </p:spPr>
        <p:txBody>
          <a:bodyPr/>
          <a:lstStyle/>
          <a:p>
            <a:r>
              <a:rPr lang="fr-FR" altLang="pt-PT">
                <a:solidFill>
                  <a:srgbClr val="4F81BD"/>
                </a:solidFill>
              </a:rPr>
              <a:t>Établissement, intégration et apprentissage de la langue en Ontario</a:t>
            </a:r>
            <a:endParaRPr lang="en-CA" altLang="pt-PT">
              <a:solidFill>
                <a:srgbClr val="4F81BD"/>
              </a:solidFill>
            </a:endParaRPr>
          </a:p>
        </p:txBody>
      </p:sp>
      <p:sp>
        <p:nvSpPr>
          <p:cNvPr id="15364" name="TextBox 4"/>
          <p:cNvSpPr txBox="1">
            <a:spLocks noChangeArrowheads="1"/>
          </p:cNvSpPr>
          <p:nvPr/>
        </p:nvSpPr>
        <p:spPr bwMode="auto">
          <a:xfrm>
            <a:off x="668338" y="6303963"/>
            <a:ext cx="29686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fr-FR" altLang="pt-PT" sz="1000">
                <a:solidFill>
                  <a:srgbClr val="000000"/>
                </a:solidFill>
              </a:rPr>
              <a:t>Source de l'image : http://www.citizenship.gov.on.ca/french/keyinitiatives/imm_str/strategy/strategy.pdf</a:t>
            </a:r>
            <a:endParaRPr lang="en-CA" altLang="pt-PT" sz="1000">
              <a:solidFill>
                <a:srgbClr val="000000"/>
              </a:solidFill>
            </a:endParaRPr>
          </a:p>
        </p:txBody>
      </p:sp>
      <p:sp>
        <p:nvSpPr>
          <p:cNvPr id="6" name="Right Arrow 5"/>
          <p:cNvSpPr/>
          <p:nvPr/>
        </p:nvSpPr>
        <p:spPr>
          <a:xfrm rot="20016015">
            <a:off x="4862513" y="2481263"/>
            <a:ext cx="1316037" cy="71437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7" name="Right Arrow 6"/>
          <p:cNvSpPr/>
          <p:nvPr/>
        </p:nvSpPr>
        <p:spPr>
          <a:xfrm rot="1676277">
            <a:off x="4862513" y="4175125"/>
            <a:ext cx="1316037" cy="71437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8" name="Rounded Rectangle 7"/>
          <p:cNvSpPr/>
          <p:nvPr/>
        </p:nvSpPr>
        <p:spPr>
          <a:xfrm>
            <a:off x="6653213" y="1458913"/>
            <a:ext cx="3783012" cy="19923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fr-FR" altLang="pt-PT" sz="2000" dirty="0">
                <a:solidFill>
                  <a:srgbClr val="FFFFFF"/>
                </a:solidFill>
              </a:rPr>
              <a:t>Programme de renseignements municipaux en ligne sur l'immigration (PRMLI) – </a:t>
            </a:r>
            <a:r>
              <a:rPr lang="en-CA" altLang="pt-PT" sz="2000" i="1" dirty="0" err="1">
                <a:solidFill>
                  <a:srgbClr val="FFFFFF"/>
                </a:solidFill>
              </a:rPr>
              <a:t>Portails</a:t>
            </a:r>
            <a:r>
              <a:rPr lang="en-CA" altLang="pt-PT" sz="2000" i="1" dirty="0">
                <a:solidFill>
                  <a:srgbClr val="FFFFFF"/>
                </a:solidFill>
              </a:rPr>
              <a:t> </a:t>
            </a:r>
            <a:r>
              <a:rPr lang="en-CA" altLang="pt-PT" sz="2000" i="1" dirty="0" err="1">
                <a:solidFill>
                  <a:srgbClr val="FFFFFF"/>
                </a:solidFill>
              </a:rPr>
              <a:t>d'immigration</a:t>
            </a:r>
            <a:r>
              <a:rPr lang="en-CA" altLang="pt-PT" sz="2000" i="1" dirty="0">
                <a:solidFill>
                  <a:srgbClr val="FFFFFF"/>
                </a:solidFill>
              </a:rPr>
              <a:t> </a:t>
            </a:r>
            <a:r>
              <a:rPr lang="en-CA" altLang="pt-PT" sz="2000" i="1" dirty="0" err="1" smtClean="0">
                <a:solidFill>
                  <a:srgbClr val="FFFFFF"/>
                </a:solidFill>
              </a:rPr>
              <a:t>municipaux</a:t>
            </a:r>
            <a:endParaRPr lang="en-CA" altLang="pt-PT" sz="2000" i="1" dirty="0">
              <a:solidFill>
                <a:srgbClr val="FFFFFF"/>
              </a:solidFill>
            </a:endParaRPr>
          </a:p>
        </p:txBody>
      </p:sp>
      <p:sp>
        <p:nvSpPr>
          <p:cNvPr id="9" name="Rounded Rectangle 8"/>
          <p:cNvSpPr/>
          <p:nvPr/>
        </p:nvSpPr>
        <p:spPr>
          <a:xfrm>
            <a:off x="6653213" y="3908425"/>
            <a:ext cx="3783012" cy="19923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fr-FR" altLang="pt-PT" sz="2000" dirty="0">
                <a:solidFill>
                  <a:srgbClr val="FFFFFF"/>
                </a:solidFill>
              </a:rPr>
              <a:t>Cours de langues ALS/FLS pour les nouveaux arrivants d'âge adulte</a:t>
            </a:r>
            <a:endParaRPr lang="en-CA" altLang="pt-PT" sz="2000" dirty="0">
              <a:solidFill>
                <a:srgbClr val="FFFFFF"/>
              </a:solidFill>
            </a:endParaRPr>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354138"/>
            <a:ext cx="3938587"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829300" y="1471613"/>
            <a:ext cx="4406900" cy="45958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en-CA" altLang="pt-PT" sz="2400" b="1">
                <a:solidFill>
                  <a:srgbClr val="FFFFFF"/>
                </a:solidFill>
              </a:rPr>
              <a:t>Cours de langue ALS/FLS</a:t>
            </a: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a:p>
            <a:pPr algn="ctr" eaLnBrk="1" hangingPunct="1"/>
            <a:endParaRPr lang="en-CA" altLang="pt-PT">
              <a:solidFill>
                <a:srgbClr val="FFFFFF"/>
              </a:solidFill>
            </a:endParaRPr>
          </a:p>
        </p:txBody>
      </p:sp>
      <p:sp>
        <p:nvSpPr>
          <p:cNvPr id="17411" name="Title 1"/>
          <p:cNvSpPr>
            <a:spLocks noGrp="1"/>
          </p:cNvSpPr>
          <p:nvPr>
            <p:ph type="title"/>
          </p:nvPr>
        </p:nvSpPr>
        <p:spPr>
          <a:xfrm>
            <a:off x="242888" y="196850"/>
            <a:ext cx="8867775" cy="1320800"/>
          </a:xfrm>
        </p:spPr>
        <p:txBody>
          <a:bodyPr/>
          <a:lstStyle/>
          <a:p>
            <a:r>
              <a:rPr lang="fr-FR" altLang="pt-PT">
                <a:solidFill>
                  <a:srgbClr val="4F81BD"/>
                </a:solidFill>
              </a:rPr>
              <a:t>Synergies : Établissement, intégration et apprentissage de la langue</a:t>
            </a:r>
            <a:endParaRPr lang="en-CA" altLang="pt-PT">
              <a:solidFill>
                <a:srgbClr val="4F81BD"/>
              </a:solidFill>
            </a:endParaRPr>
          </a:p>
        </p:txBody>
      </p:sp>
      <p:grpSp>
        <p:nvGrpSpPr>
          <p:cNvPr id="9" name="Group 8"/>
          <p:cNvGrpSpPr/>
          <p:nvPr/>
        </p:nvGrpSpPr>
        <p:grpSpPr>
          <a:xfrm>
            <a:off x="242821" y="1471105"/>
            <a:ext cx="4408301" cy="4597052"/>
            <a:chOff x="138647" y="1114816"/>
            <a:chExt cx="4408301" cy="4597052"/>
          </a:xfrm>
          <a:solidFill>
            <a:schemeClr val="accent1">
              <a:lumMod val="75000"/>
            </a:schemeClr>
          </a:solidFill>
        </p:grpSpPr>
        <p:sp>
          <p:nvSpPr>
            <p:cNvPr id="8" name="Rectangle 7"/>
            <p:cNvSpPr/>
            <p:nvPr/>
          </p:nvSpPr>
          <p:spPr>
            <a:xfrm>
              <a:off x="138647" y="1114816"/>
              <a:ext cx="4408301" cy="459705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CA" sz="2100" b="1" dirty="0" err="1"/>
                <a:t>Portails</a:t>
              </a:r>
              <a:r>
                <a:rPr lang="en-CA" sz="2100" b="1" dirty="0"/>
                <a:t> </a:t>
              </a:r>
              <a:r>
                <a:rPr lang="en-CA" sz="2100" b="1" dirty="0" err="1"/>
                <a:t>d'immigration</a:t>
              </a:r>
              <a:r>
                <a:rPr lang="en-CA" sz="2100" b="1" dirty="0"/>
                <a:t> </a:t>
              </a:r>
              <a:r>
                <a:rPr lang="en-CA" sz="2100" b="1" dirty="0" err="1" smtClean="0"/>
                <a:t>municipaux</a:t>
              </a:r>
              <a:endParaRPr lang="en-CA" sz="2100"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a:p>
              <a:pPr algn="ctr" eaLnBrk="1" fontAlgn="auto" hangingPunct="1">
                <a:spcBef>
                  <a:spcPts val="0"/>
                </a:spcBef>
                <a:spcAft>
                  <a:spcPts val="0"/>
                </a:spcAft>
                <a:defRPr/>
              </a:pPr>
              <a:endParaRPr lang="en-CA" dirty="0"/>
            </a:p>
          </p:txBody>
        </p:sp>
        <p:pic>
          <p:nvPicPr>
            <p:cNvPr id="4" name="Picture 3" descr="Durham Immigration Portal - Internet Explorer"/>
            <p:cNvPicPr>
              <a:picLocks noChangeAspect="1"/>
            </p:cNvPicPr>
            <p:nvPr/>
          </p:nvPicPr>
          <p:blipFill rotWithShape="1">
            <a:blip r:embed="rId3">
              <a:extLst>
                <a:ext uri="{28A0092B-C50C-407E-A947-70E740481C1C}">
                  <a14:useLocalDpi xmlns:a14="http://schemas.microsoft.com/office/drawing/2010/main" val="0"/>
                </a:ext>
              </a:extLst>
            </a:blip>
            <a:srcRect l="26712" t="14036" r="28904" b="7308"/>
            <a:stretch/>
          </p:blipFill>
          <p:spPr>
            <a:xfrm>
              <a:off x="399961" y="1791917"/>
              <a:ext cx="3794391" cy="3645075"/>
            </a:xfrm>
            <a:prstGeom prst="rect">
              <a:avLst/>
            </a:prstGeom>
            <a:grpFill/>
            <a:ln w="28575">
              <a:solidFill>
                <a:srgbClr val="00B050"/>
              </a:solidFill>
            </a:ln>
          </p:spPr>
        </p:pic>
      </p:grpSp>
      <p:sp>
        <p:nvSpPr>
          <p:cNvPr id="5" name="Plus 4"/>
          <p:cNvSpPr/>
          <p:nvPr/>
        </p:nvSpPr>
        <p:spPr>
          <a:xfrm>
            <a:off x="4651375" y="2930525"/>
            <a:ext cx="1177925" cy="1303338"/>
          </a:xfrm>
          <a:prstGeom prst="mathPl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pic>
        <p:nvPicPr>
          <p:cNvPr id="17414" name="Picture 6" descr="English for Adults - Internet Explorer"/>
          <p:cNvPicPr>
            <a:picLocks noChangeAspect="1"/>
          </p:cNvPicPr>
          <p:nvPr/>
        </p:nvPicPr>
        <p:blipFill>
          <a:blip r:embed="rId4">
            <a:extLst>
              <a:ext uri="{28A0092B-C50C-407E-A947-70E740481C1C}">
                <a14:useLocalDpi xmlns:a14="http://schemas.microsoft.com/office/drawing/2010/main" val="0"/>
              </a:ext>
            </a:extLst>
          </a:blip>
          <a:srcRect l="34624" t="34885" r="44521" b="15648"/>
          <a:stretch>
            <a:fillRect/>
          </a:stretch>
        </p:blipFill>
        <p:spPr bwMode="auto">
          <a:xfrm>
            <a:off x="6716713" y="2200275"/>
            <a:ext cx="2722562"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qual 12"/>
          <p:cNvSpPr/>
          <p:nvPr/>
        </p:nvSpPr>
        <p:spPr>
          <a:xfrm>
            <a:off x="414338" y="6067425"/>
            <a:ext cx="1114425" cy="877888"/>
          </a:xfrm>
          <a:prstGeom prst="mathEqua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solidFill>
                <a:schemeClr val="tx1"/>
              </a:solidFill>
            </a:endParaRPr>
          </a:p>
        </p:txBody>
      </p:sp>
      <p:sp>
        <p:nvSpPr>
          <p:cNvPr id="14" name="Rectangle 13"/>
          <p:cNvSpPr/>
          <p:nvPr/>
        </p:nvSpPr>
        <p:spPr>
          <a:xfrm>
            <a:off x="1592263" y="6226175"/>
            <a:ext cx="8643937" cy="5381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en-CA" altLang="pt-PT" sz="3200" b="1" dirty="0" err="1">
                <a:solidFill>
                  <a:srgbClr val="1F497D"/>
                </a:solidFill>
              </a:rPr>
              <a:t>Établissement</a:t>
            </a:r>
            <a:r>
              <a:rPr lang="en-CA" altLang="pt-PT" sz="3200" b="1" dirty="0">
                <a:solidFill>
                  <a:srgbClr val="1F497D"/>
                </a:solidFill>
              </a:rPr>
              <a:t> et </a:t>
            </a:r>
            <a:r>
              <a:rPr lang="en-CA" altLang="pt-PT" sz="3200" b="1" dirty="0" err="1">
                <a:solidFill>
                  <a:srgbClr val="1F497D"/>
                </a:solidFill>
              </a:rPr>
              <a:t>intégration</a:t>
            </a:r>
            <a:r>
              <a:rPr lang="en-CA" altLang="pt-PT" sz="3200" b="1" dirty="0">
                <a:solidFill>
                  <a:srgbClr val="1F497D"/>
                </a:solidFill>
              </a:rPr>
              <a:t> </a:t>
            </a:r>
            <a:r>
              <a:rPr lang="en-CA" altLang="pt-PT" sz="3200" b="1" dirty="0" err="1">
                <a:solidFill>
                  <a:srgbClr val="1F497D"/>
                </a:solidFill>
              </a:rPr>
              <a:t>accélérés</a:t>
            </a:r>
            <a:endParaRPr lang="en-CA" altLang="pt-PT" sz="3200" b="1" dirty="0">
              <a:solidFill>
                <a:srgbClr val="1F497D"/>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17463"/>
            <a:ext cx="9845675" cy="1320801"/>
          </a:xfrm>
        </p:spPr>
        <p:txBody>
          <a:bodyPr/>
          <a:lstStyle/>
          <a:p>
            <a:r>
              <a:rPr lang="fr-FR" altLang="pt-PT">
                <a:solidFill>
                  <a:srgbClr val="4F81BD"/>
                </a:solidFill>
              </a:rPr>
              <a:t>Établissement, intégration et apprentissage de la langue : </a:t>
            </a:r>
            <a:r>
              <a:rPr lang="fr-FR" altLang="pt-PT" b="1">
                <a:solidFill>
                  <a:srgbClr val="C0504D"/>
                </a:solidFill>
              </a:rPr>
              <a:t>résultats de la région de Durham</a:t>
            </a:r>
            <a:endParaRPr lang="en-CA" altLang="pt-PT" b="1">
              <a:solidFill>
                <a:srgbClr val="C0504D"/>
              </a:solidFill>
            </a:endParaRPr>
          </a:p>
        </p:txBody>
      </p:sp>
      <p:sp>
        <p:nvSpPr>
          <p:cNvPr id="3" name="Content Placeholder 2"/>
          <p:cNvSpPr>
            <a:spLocks noGrp="1"/>
          </p:cNvSpPr>
          <p:nvPr>
            <p:ph idx="1"/>
          </p:nvPr>
        </p:nvSpPr>
        <p:spPr>
          <a:xfrm>
            <a:off x="6780213" y="3513138"/>
            <a:ext cx="5411787" cy="3344862"/>
          </a:xfrm>
          <a:solidFill>
            <a:schemeClr val="accent1">
              <a:lumMod val="20000"/>
              <a:lumOff val="80000"/>
            </a:schemeClr>
          </a:solidFill>
        </p:spPr>
        <p:txBody>
          <a:bodyPr>
            <a:noAutofit/>
          </a:bodyPr>
          <a:lstStyle/>
          <a:p>
            <a:pPr marL="0" indent="0" algn="ctr">
              <a:buFont typeface="Wingdings 3" panose="05040102010807070707" pitchFamily="18" charset="2"/>
              <a:buNone/>
            </a:pPr>
            <a:r>
              <a:rPr lang="fr-FR" altLang="pt-PT" sz="1600" b="1" u="sng" dirty="0"/>
              <a:t>Résultats tirés de l'étude de cas de la région de Durham :</a:t>
            </a:r>
          </a:p>
          <a:p>
            <a:pPr marL="291600" indent="-291600">
              <a:buFont typeface="Wingdings" panose="05000000000000000000" pitchFamily="2" charset="2"/>
              <a:buChar char="ü"/>
            </a:pPr>
            <a:r>
              <a:rPr lang="fr-FR" altLang="pt-PT" sz="1600" dirty="0"/>
              <a:t>Une amélioration perçue du niveau d'anglais des apprenants. </a:t>
            </a:r>
          </a:p>
          <a:p>
            <a:pPr marL="291600" indent="-291600">
              <a:buFont typeface="Wingdings" panose="05000000000000000000" pitchFamily="2" charset="2"/>
              <a:buChar char="ü"/>
            </a:pPr>
            <a:r>
              <a:rPr lang="fr-FR" altLang="pt-PT" sz="1600" dirty="0"/>
              <a:t>Une augmentation de la confiance des apprenants à parler anglais.</a:t>
            </a:r>
          </a:p>
          <a:p>
            <a:pPr marL="291600" indent="-291600">
              <a:buFont typeface="Wingdings" panose="05000000000000000000" pitchFamily="2" charset="2"/>
              <a:buChar char="ü"/>
            </a:pPr>
            <a:r>
              <a:rPr lang="fr-FR" altLang="pt-PT" sz="1600" dirty="0"/>
              <a:t>Une augmentation de la confiance des apprenants à exécuter une tâche (passer une commande au restaurant).</a:t>
            </a:r>
          </a:p>
          <a:p>
            <a:pPr marL="291600" indent="-291600">
              <a:buFont typeface="Wingdings" panose="05000000000000000000" pitchFamily="2" charset="2"/>
              <a:buChar char="ü"/>
            </a:pPr>
            <a:r>
              <a:rPr lang="fr-FR" altLang="pt-PT" sz="1600" dirty="0"/>
              <a:t>Une augmentation de la familiarisation de l'apprenant avec le portail d'immigration.</a:t>
            </a:r>
          </a:p>
          <a:p>
            <a:pPr marL="0" indent="0">
              <a:buFont typeface="Wingdings" panose="05000000000000000000" pitchFamily="2" charset="2"/>
              <a:buChar char="ü"/>
            </a:pPr>
            <a:endParaRPr lang="en-CA" altLang="pt-PT" sz="1600" b="1" dirty="0"/>
          </a:p>
          <a:p>
            <a:pPr marL="0" indent="0" algn="ctr">
              <a:buFont typeface="Wingdings" panose="05000000000000000000" pitchFamily="2" charset="2"/>
              <a:buChar char="ü"/>
            </a:pPr>
            <a:endParaRPr lang="en-CA" altLang="pt-PT" sz="1600" b="1" dirty="0"/>
          </a:p>
          <a:p>
            <a:pPr marL="0" indent="0">
              <a:buFont typeface="Wingdings" panose="05000000000000000000" pitchFamily="2" charset="2"/>
              <a:buChar char="ü"/>
            </a:pPr>
            <a:endParaRPr lang="en-CA" altLang="pt-PT" sz="1600" b="1" dirty="0"/>
          </a:p>
        </p:txBody>
      </p:sp>
      <p:graphicFrame>
        <p:nvGraphicFramePr>
          <p:cNvPr id="4" name="Content Placeholder 3"/>
          <p:cNvGraphicFramePr>
            <a:graphicFrameLocks/>
          </p:cNvGraphicFramePr>
          <p:nvPr>
            <p:extLst>
              <p:ext uri="{D42A27DB-BD31-4B8C-83A1-F6EECF244321}">
                <p14:modId xmlns:p14="http://schemas.microsoft.com/office/powerpoint/2010/main" val="3879359769"/>
              </p:ext>
            </p:extLst>
          </p:nvPr>
        </p:nvGraphicFramePr>
        <p:xfrm>
          <a:off x="926923" y="438411"/>
          <a:ext cx="8617909" cy="3901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461" name="Picture 4" descr="Durham Immigration Portal - Internet Explorer"/>
          <p:cNvPicPr>
            <a:picLocks noChangeAspect="1"/>
          </p:cNvPicPr>
          <p:nvPr/>
        </p:nvPicPr>
        <p:blipFill>
          <a:blip r:embed="rId8">
            <a:extLst>
              <a:ext uri="{28A0092B-C50C-407E-A947-70E740481C1C}">
                <a14:useLocalDpi xmlns:a14="http://schemas.microsoft.com/office/drawing/2010/main" val="0"/>
              </a:ext>
            </a:extLst>
          </a:blip>
          <a:srcRect l="11919" t="14795" r="70822" b="73454"/>
          <a:stretch>
            <a:fillRect/>
          </a:stretch>
        </p:blipFill>
        <p:spPr bwMode="auto">
          <a:xfrm>
            <a:off x="579438" y="3746500"/>
            <a:ext cx="24812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92513" y="3538538"/>
            <a:ext cx="246221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92513" y="4784725"/>
            <a:ext cx="28860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p:cNvPicPr>
          <p:nvPr/>
        </p:nvPicPr>
        <p:blipFill>
          <a:blip r:embed="rId11">
            <a:extLst>
              <a:ext uri="{28A0092B-C50C-407E-A947-70E740481C1C}">
                <a14:useLocalDpi xmlns:a14="http://schemas.microsoft.com/office/drawing/2010/main" val="0"/>
              </a:ext>
            </a:extLst>
          </a:blip>
          <a:srcRect t="20079" b="19095"/>
          <a:stretch>
            <a:fillRect/>
          </a:stretch>
        </p:blipFill>
        <p:spPr bwMode="auto">
          <a:xfrm>
            <a:off x="4003675" y="5543550"/>
            <a:ext cx="20637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363538" y="233363"/>
            <a:ext cx="8597900" cy="1320800"/>
          </a:xfrm>
        </p:spPr>
        <p:txBody>
          <a:bodyPr/>
          <a:lstStyle/>
          <a:p>
            <a:r>
              <a:rPr lang="fr-FR" altLang="pt-PT" sz="3200" dirty="0">
                <a:solidFill>
                  <a:srgbClr val="4F81BD"/>
                </a:solidFill>
              </a:rPr>
              <a:t>Quel rôle un portail d'immigration </a:t>
            </a:r>
            <a:r>
              <a:rPr lang="fr-FR" altLang="pt-PT" sz="3200" dirty="0" smtClean="0">
                <a:solidFill>
                  <a:srgbClr val="4F81BD"/>
                </a:solidFill>
              </a:rPr>
              <a:t>municipal </a:t>
            </a:r>
            <a:r>
              <a:rPr lang="fr-FR" altLang="pt-PT" sz="3200" dirty="0">
                <a:solidFill>
                  <a:srgbClr val="4F81BD"/>
                </a:solidFill>
              </a:rPr>
              <a:t>peut-il jouer dans l'apprentissage d'une langue?</a:t>
            </a:r>
            <a:endParaRPr lang="en-CA" altLang="pt-PT" sz="3200" dirty="0">
              <a:solidFill>
                <a:srgbClr val="4F81BD"/>
              </a:solidFill>
            </a:endParaRPr>
          </a:p>
        </p:txBody>
      </p:sp>
      <p:sp>
        <p:nvSpPr>
          <p:cNvPr id="21508" name="Content Placeholder 2"/>
          <p:cNvSpPr>
            <a:spLocks noGrp="1"/>
          </p:cNvSpPr>
          <p:nvPr>
            <p:ph idx="1"/>
          </p:nvPr>
        </p:nvSpPr>
        <p:spPr>
          <a:xfrm>
            <a:off x="598488" y="1765183"/>
            <a:ext cx="9070975" cy="5072062"/>
          </a:xfrm>
        </p:spPr>
        <p:txBody>
          <a:bodyPr/>
          <a:lstStyle/>
          <a:p>
            <a:r>
              <a:rPr lang="fr-FR" altLang="pt-PT" sz="2400" dirty="0"/>
              <a:t>Offrir des informations et des ressources authentiques dans la langue cible telles que les horaires des transports publics et les menus des restaurants locaux.</a:t>
            </a:r>
          </a:p>
          <a:p>
            <a:r>
              <a:rPr lang="fr-FR" altLang="pt-PT" sz="2400" dirty="0"/>
              <a:t>Disposer de contenus axés sur la vie quotidienne tirés de la collectivité locale.</a:t>
            </a:r>
          </a:p>
          <a:p>
            <a:r>
              <a:rPr lang="fr-FR" altLang="pt-PT" sz="2400" dirty="0"/>
              <a:t>Donner des informations pour accomplir une tâche, comme assister à un événement communautaire, se joindre à une activité récréative, obtenir une carte de santé, voter et s'inscrire à l'école.</a:t>
            </a:r>
          </a:p>
          <a:p>
            <a:r>
              <a:rPr lang="fr-FR" altLang="pt-PT" sz="2400" dirty="0"/>
              <a:t>Favoriser le développement de </a:t>
            </a:r>
            <a:br>
              <a:rPr lang="fr-FR" altLang="pt-PT" sz="2400" dirty="0"/>
            </a:br>
            <a:r>
              <a:rPr lang="fr-FR" altLang="pt-PT" sz="2400" dirty="0"/>
              <a:t>compétences essentielles </a:t>
            </a:r>
            <a:br>
              <a:rPr lang="fr-FR" altLang="pt-PT" sz="2400" dirty="0"/>
            </a:br>
            <a:r>
              <a:rPr lang="fr-FR" altLang="pt-PT" sz="2400" dirty="0"/>
              <a:t>(p. ex., la technologie numérique).</a:t>
            </a:r>
          </a:p>
          <a:p>
            <a:endParaRPr lang="en-CA" altLang="pt-PT" sz="2400" dirty="0"/>
          </a:p>
        </p:txBody>
      </p:sp>
      <p:graphicFrame>
        <p:nvGraphicFramePr>
          <p:cNvPr id="7" name="Content Placeholder 3"/>
          <p:cNvGraphicFramePr>
            <a:graphicFrameLocks/>
          </p:cNvGraphicFramePr>
          <p:nvPr>
            <p:extLst>
              <p:ext uri="{D42A27DB-BD31-4B8C-83A1-F6EECF244321}">
                <p14:modId xmlns:p14="http://schemas.microsoft.com/office/powerpoint/2010/main" val="4170969170"/>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98488" y="201613"/>
            <a:ext cx="8596312" cy="1320800"/>
          </a:xfrm>
        </p:spPr>
        <p:txBody>
          <a:bodyPr/>
          <a:lstStyle/>
          <a:p>
            <a:r>
              <a:rPr lang="fr-FR" altLang="pt-PT">
                <a:solidFill>
                  <a:srgbClr val="4F81BD"/>
                </a:solidFill>
              </a:rPr>
              <a:t>Apprentissage de l'ALS/du FLS</a:t>
            </a:r>
            <a:br>
              <a:rPr lang="fr-FR" altLang="pt-PT">
                <a:solidFill>
                  <a:srgbClr val="4F81BD"/>
                </a:solidFill>
              </a:rPr>
            </a:br>
            <a:r>
              <a:rPr lang="fr-FR" altLang="pt-PT">
                <a:solidFill>
                  <a:srgbClr val="4F81BD"/>
                </a:solidFill>
              </a:rPr>
              <a:t>Approche actionnelle (AA)</a:t>
            </a:r>
            <a:endParaRPr lang="en-CA" altLang="pt-PT">
              <a:solidFill>
                <a:srgbClr val="4F81BD"/>
              </a:solidFill>
            </a:endParaRPr>
          </a:p>
        </p:txBody>
      </p:sp>
      <p:sp>
        <p:nvSpPr>
          <p:cNvPr id="23555" name="Content Placeholder 2"/>
          <p:cNvSpPr>
            <a:spLocks noGrp="1"/>
          </p:cNvSpPr>
          <p:nvPr>
            <p:ph idx="1"/>
          </p:nvPr>
        </p:nvSpPr>
        <p:spPr>
          <a:xfrm>
            <a:off x="677863" y="1773238"/>
            <a:ext cx="8596312" cy="3881437"/>
          </a:xfrm>
        </p:spPr>
        <p:txBody>
          <a:bodyPr/>
          <a:lstStyle/>
          <a:p>
            <a:r>
              <a:rPr lang="fr-FR" altLang="pt-PT" sz="2800"/>
              <a:t>Les personnes qui apprennent une langue sont des « acteurs sociaux » qui utilisent une langue afin d'interagir avec les autres et d'accomplir des tâches significatives.</a:t>
            </a:r>
          </a:p>
          <a:p>
            <a:endParaRPr lang="en-CA" altLang="pt-PT" sz="2800"/>
          </a:p>
        </p:txBody>
      </p:sp>
      <p:graphicFrame>
        <p:nvGraphicFramePr>
          <p:cNvPr id="4" name="Content Placeholder 3"/>
          <p:cNvGraphicFramePr>
            <a:graphicFrameLocks/>
          </p:cNvGraphicFramePr>
          <p:nvPr>
            <p:extLst>
              <p:ext uri="{D42A27DB-BD31-4B8C-83A1-F6EECF244321}">
                <p14:modId xmlns:p14="http://schemas.microsoft.com/office/powerpoint/2010/main" val="3074325507"/>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Fac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5638</TotalTime>
  <Words>1801</Words>
  <Application>Microsoft Office PowerPoint</Application>
  <PresentationFormat>Widescreen</PresentationFormat>
  <Paragraphs>459</Paragraphs>
  <Slides>27</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Berlin Sans FB Demi</vt:lpstr>
      <vt:lpstr>Calibri</vt:lpstr>
      <vt:lpstr>Franklin Gothic Heavy</vt:lpstr>
      <vt:lpstr>Times New Roman</vt:lpstr>
      <vt:lpstr>Trebuchet MS</vt:lpstr>
      <vt:lpstr>Wingdings</vt:lpstr>
      <vt:lpstr>Wingdings 3</vt:lpstr>
      <vt:lpstr>Facet</vt:lpstr>
      <vt:lpstr>Synergies : Établissement, intégration et apprentissage de la langue</vt:lpstr>
      <vt:lpstr>Aperçu de la formation</vt:lpstr>
      <vt:lpstr>Avantages potentiels dans la mise en œuvre de ce projet </vt:lpstr>
      <vt:lpstr>Établissement, intégration et apprentissage de la langue en Ontario</vt:lpstr>
      <vt:lpstr>Établissement, intégration et apprentissage de la langue en Ontario</vt:lpstr>
      <vt:lpstr>Synergies : Établissement, intégration et apprentissage de la langue</vt:lpstr>
      <vt:lpstr>Établissement, intégration et apprentissage de la langue : résultats de la région de Durham</vt:lpstr>
      <vt:lpstr>Quel rôle un portail d'immigration municipal peut-il jouer dans l'apprentissage d'une langue?</vt:lpstr>
      <vt:lpstr>Apprentissage de l'ALS/du FLS Approche actionnelle (AA)</vt:lpstr>
      <vt:lpstr>Apprentissage de l'ALS/du FLS  Apprentissage par les tâches (APT)</vt:lpstr>
      <vt:lpstr>Pourquoi adopter l'apprentissage par les tâches dans un cours d'ALS/de FLS?</vt:lpstr>
      <vt:lpstr>Comment cela s'intègre-t-il au CLB et aux NCLC? </vt:lpstr>
      <vt:lpstr>Comment cela s'intègre-t-il au CECR?</vt:lpstr>
      <vt:lpstr>Une pratique sensée</vt:lpstr>
      <vt:lpstr>Création de tâche actionnelle pour les cours d'ALS/de FLS</vt:lpstr>
      <vt:lpstr>Création de tâche actionnelle pour les cours d'ALS/de FLS</vt:lpstr>
      <vt:lpstr>Exemple de tâche - Obtenir des soins de santé </vt:lpstr>
      <vt:lpstr>Exemple de tâche - Obtenir des soins de santé  Activité : Liste de vérification pour une tâche actionnelle</vt:lpstr>
      <vt:lpstr>Commencer l'apprentissage par les tâches à l'aide du portail d'immigration municipal</vt:lpstr>
      <vt:lpstr>Commencer l'apprentissage par les tâches à l'aide du portail d'immigration municipal</vt:lpstr>
      <vt:lpstr>Aider les apprenants à accomplir la tâche :  Créer un bloc d'apprentissage</vt:lpstr>
      <vt:lpstr>Aider les apprenants à accomplir la tâche :  Créer un bloc d'apprentissage - Exemple</vt:lpstr>
      <vt:lpstr>Aider les apprenants à accomplir la tâche :  Créer un bloc d'apprentissage - Exemple</vt:lpstr>
      <vt:lpstr>PowerPoint Presentation</vt:lpstr>
      <vt:lpstr>PowerPoint Presentation</vt:lpstr>
      <vt:lpstr>PowerPoint Presentation</vt:lpstr>
      <vt:lpstr>Références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Settlement, Integration and Language Learning: possible synergies</dc:title>
  <dc:creator>Enrica Piccardo</dc:creator>
  <cp:lastModifiedBy>ROBERT HANNA</cp:lastModifiedBy>
  <cp:revision>351</cp:revision>
  <cp:lastPrinted>2017-04-06T13:59:58Z</cp:lastPrinted>
  <dcterms:created xsi:type="dcterms:W3CDTF">2016-03-13T11:07:16Z</dcterms:created>
  <dcterms:modified xsi:type="dcterms:W3CDTF">2017-10-25T14:15:46Z</dcterms:modified>
</cp:coreProperties>
</file>